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93" r:id="rId3"/>
    <p:sldId id="308" r:id="rId4"/>
    <p:sldId id="298" r:id="rId5"/>
    <p:sldId id="299" r:id="rId6"/>
    <p:sldId id="300" r:id="rId7"/>
    <p:sldId id="301" r:id="rId8"/>
    <p:sldId id="302" r:id="rId9"/>
    <p:sldId id="303" r:id="rId10"/>
    <p:sldId id="304" r:id="rId11"/>
    <p:sldId id="307" r:id="rId12"/>
    <p:sldId id="305" r:id="rId13"/>
    <p:sldId id="264" r:id="rId14"/>
    <p:sldId id="294" r:id="rId15"/>
    <p:sldId id="267" r:id="rId16"/>
    <p:sldId id="269" r:id="rId17"/>
    <p:sldId id="270" r:id="rId18"/>
    <p:sldId id="272" r:id="rId19"/>
    <p:sldId id="309" r:id="rId20"/>
    <p:sldId id="315" r:id="rId21"/>
    <p:sldId id="316" r:id="rId22"/>
    <p:sldId id="317" r:id="rId23"/>
    <p:sldId id="318" r:id="rId24"/>
    <p:sldId id="319" r:id="rId25"/>
    <p:sldId id="320" r:id="rId26"/>
    <p:sldId id="321" r:id="rId27"/>
    <p:sldId id="322" r:id="rId28"/>
    <p:sldId id="310"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06" r:id="rId42"/>
    <p:sldId id="311" r:id="rId43"/>
    <p:sldId id="312" r:id="rId44"/>
    <p:sldId id="314" r:id="rId45"/>
    <p:sldId id="313" r:id="rId46"/>
    <p:sldId id="27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3:5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1 448,'65'-3,"83"-14,-55 5,339-59,-396 62,-1-2,54-24,-33 12,22-7,128-30,-169 50,53-21,-59 18,0 3,59-13,-71 18,-1 0,0-1,0-1,0-1,-1 0,0-2,16-11,-11 8,-7 7,-17 12,-24 19,-24 13,0-2,-3-3,-94 46,131-76,27-14,31-20,-39 29,156-101,-129 87,-21 11,-20 12,-11 5,0 1,1 1,-20 19,35-26,8-5,18-5,29-15,-20 7,-15 6,-1 1,-1-2,1 0,-1 0,22-16,-43 22,-77 25,-126 56,-18 6,219-83,-31 7,40-10,-1-1,1 0,-1 0,1 0,-1 0,1 0,-1 0,1-1,0 1,-1-1,1 1,0-1,-1 0,-2-1,-4-8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2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534 251,'163'-23,"36"-4,85-10,1238-123,-1465 156,-48 5,-15 2,-27 5,-315 76,-398 152,-304 199,958-394,6-4,2 4,-83 54,153-82,13-13,1 1,0-1,0 0,0 0,0 0,0 1,0-1,0 0,0 0,0 0,0 1,0-1,0 0,0 0,0 0,1 1,-1-1,0 0,0 0,0 0,0 0,0 1,0-1,0 0,1 0,-1 0,0 0,0 0,0 1,0-1,0 0,1 0,-1 0,0 0,0 0,0 0,1 0,-1 0,0 0,0 0,0 0,1 0,-1 0,37 0,298-65,-5-26,-301 83,14-4,-26 9,-1-2,1 0,-1-1,25-12,-41 18,1 0,-1 0,0-1,0 1,0 0,1 0,-1 0,0 0,0 0,0 0,1 0,-1 0,0 0,0-1,0 1,0 0,1 0,-1 0,0 0,0 0,0-1,0 1,0 0,0 0,0 0,1-1,-1 1,0 0,0 0,0 0,0-1,0 1,0 0,0 0,0 0,0-1,0 1,0 0,0 0,0-1,0 1,0 0,-1 0,1 0,0-1,0 1,0 0,0 0,0 0,0 0,0-1,-1 1,1 0,0 0,0 0,0 0,0 0,-1 0,1-1,0 1,-1 0,-9-4,0 0,0 0,0 1,-1 1,0 0,-19-2,9 1,-196-19,-398 10,541 18,65-5,41-6,-21 3,326-75,-2-31,-302 98,-17 5,0-1,27-12,-43 18,0 0,0 0,0 0,0 0,1 0,-1 0,0 0,0 0,0 0,0 0,0 0,0-1,0 1,0 0,0 0,1 0,-1 0,0 0,0 0,0 0,0 0,0 0,0 0,0 0,0 0,0 0,0-1,0 1,0 0,0 0,0 0,0 0,0 0,0 0,0 0,0 0,0-1,0 1,0 0,0 0,0 0,0 0,0 0,0 0,0 0,0 0,0 0,0-1,0 1,0 0,0 0,0 0,0 0,0 0,0 0,0 0,0 0,-1 0,1 0,0 0,-9-3,-12 1,5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09"/>
    </inkml:context>
    <inkml:brush xml:id="br0">
      <inkml:brushProperty name="width" value="0.35" units="cm"/>
      <inkml:brushProperty name="height" value="0.35" units="cm"/>
      <inkml:brushProperty name="color" value="#FFFFFF"/>
    </inkml:brush>
  </inkml:definitions>
  <inkml:trace contextRef="#ctx0" brushRef="#br0">0 0 24575,'19'1'0,"0"1"0,35 9 0,-8-2 0,62 7 0,198 1 0,-217-12 0,143 25 0,-204-26 0,49 11 0,41 5 0,85-3 0,-145-13 0,38 5 0,-47-2 0,74 1 0,-6-2 0,279 57 0,-393-63 0,352 56 0,-289-50 0,123 6 0,-150-10 0,59 10 0,-31-2 0,219 26 0,-189-26 0,117-3 0,-182-5 0,-4-1 0,-54-11 0,-82-19 0,-205-47 0,305 75 0,0 0 0,1 0 0,-1-1 0,1 0 0,-1-1 0,1 1 0,0-1 0,0-1 0,0 0 0,-10-7 0,11 8 0,0 0 0,0 0 0,0 0 0,0 0 0,-1 1 0,1 0 0,-1 1 0,0-1 0,1 1 0,-8 0 0,-74 0 0,55 2 0,18 0 0,-9-1 0,24-2 0,15-2 0,73-14 0,-1 4 0,106-4 0,-147 17 0,1 2 0,-1 2 0,0 2 0,0 2 0,0 2 0,45 15 0,-65-9-1365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2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4:38"/>
    </inkml:context>
    <inkml:brush xml:id="br0">
      <inkml:brushProperty name="width" value="0.35" units="cm"/>
      <inkml:brushProperty name="height" value="0.35" units="cm"/>
      <inkml:brushProperty name="color" value="#FFFFFF"/>
    </inkml:brush>
  </inkml:definitions>
  <inkml:trace contextRef="#ctx0" brushRef="#br0">0 718 24575,'72'-5'0,"0"3"0,76 8 0,-77-2 0,0-3 0,83-8 0,-93-4 0,68-21 0,27-5 0,-94 28 0,37-7 0,-50 4 0,63-14 0,173-64 0,-53 4 0,-190 74 0,1 1 0,1 3 0,69-6 0,-81 11 0,1-2 0,40-11 0,33-6 0,308-44 0,-386 61 0,48-16 0,-6 2 0,70-6 0,24-6 0,135-61 0,-263 78-455,1 2 0,37-7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4:39"/>
    </inkml:context>
    <inkml:brush xml:id="br0">
      <inkml:brushProperty name="width" value="0.35" units="cm"/>
      <inkml:brushProperty name="height" value="0.35" units="cm"/>
      <inkml:brushProperty name="color" value="#FFFFFF"/>
    </inkml:brush>
  </inkml:definitions>
  <inkml:trace contextRef="#ctx0" brushRef="#br0">0 149 24575,'153'14'0,"-120"-14"0,-1-3 0,0 0 0,0-2 0,-1-2 0,0 0 0,53-21 0,-28 10 0,1 3 0,0 2 0,116-9 0,-98 14 0,113-5 0,-8 7 0,-132-1 320,18-1-2005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1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14"/>
    </inkml:context>
    <inkml:brush xml:id="br0">
      <inkml:brushProperty name="width" value="0.35" units="cm"/>
      <inkml:brushProperty name="height" value="0.35" units="cm"/>
      <inkml:brushProperty name="color" value="#FFFFFF"/>
    </inkml:brush>
  </inkml:definitions>
  <inkml:trace contextRef="#ctx0" brushRef="#br0">1693 53 24575,'-280'15'0,"256"-15"0,-130-4 0,129 1 0,1-1 0,0 0 0,0-2 0,-31-11 0,34 10 0,0 0 0,-1 2 0,0 1 0,0 1 0,-33-1 0,-117 9 0,109-2 0,-131 0 0,91-3 0,-140 17 0,99 7-1365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27"/>
    </inkml:context>
    <inkml:brush xml:id="br0">
      <inkml:brushProperty name="width" value="0.35" units="cm"/>
      <inkml:brushProperty name="height" value="0.35" units="cm"/>
      <inkml:brushProperty name="color" value="#FFFFFF"/>
    </inkml:brush>
  </inkml:definitions>
  <inkml:trace contextRef="#ctx0" brushRef="#br0">1 106 24575,'32'14'0,"1"-2"0,1-1 0,34 7 0,12 3 0,118 33 0,48 15 0,-109-26 0,118 42 0,204 116 0,-393-171 0,243 87 0,8-24 0,-51-17 0,-96-7 0,-50-18 0,-89-39 0,28 11 0,0-3 0,2-2 0,66 11 0,-60-20 0,-25-5 0,77 19 0,-164-59 0,-100-63 0,14 7 0,-220-114 0,8 61 0,109 50 0,223 91 0,0 1 0,1 0 0,-1 0 0,0 1 0,0 1 0,-21-1 0,-3 0 0,-91-21 0,-93 20 0,210 1 0,0 0 0,0-1 0,1 0 0,-1 0 0,0 0 0,1-1 0,0-1 0,0 1 0,0-1 0,1-1 0,-1 0 0,-6-6 0,-42-27 0,46 34 0,5 3 0,0-1 0,1 1 0,-1-1 0,1 1 0,0-1 0,0-1 0,-6-5 0,10 9 0,0 0 0,-1-1 0,1 1 0,0 0 0,0 0 0,0-1 0,0 1 0,0 0 0,0-1 0,0 1 0,0 0 0,0 0 0,0-1 0,0 1 0,0 0 0,0-1 0,0 1 0,0 0 0,0 0 0,0-1 0,0 1 0,0 0 0,0 0 0,0-1 0,0 1 0,0 0 0,1 0 0,-1-1 0,0 1 0,0 0 0,0 0 0,0-1 0,1 1 0,-1 0 0,0 0 0,0 0 0,1 0 0,-1-1 0,0 1 0,0 0 0,1 0 0,-1 0 0,0 0 0,0 0 0,1 0 0,-1 0 0,16-5 0,-16 5 0,35-4 0,0 1 0,1 1 0,39 4 0,48-2 0,-123 0 0,0 0 0,1 0 0,-1 0 0,1 0 0,-1 0 0,1 0 0,-1 0 0,1 0 0,-1 0 0,0 0 0,1 0 0,-1 0 0,1-1 0,-1 1 0,0 0 0,1 0 0,-1-1 0,0 1 0,1 0 0,-1-1 0,0 1 0,1 0 0,-1-1 0,0 1 0,1 0 0,-1-1 0,0 1 0,0 0 0,0-1 0,1 1 0,-1-1 0,-4-15 0,-19-17 0,21 30 0,-19-20 0,-1 0 0,-1 1 0,0 1 0,-2 1 0,-1 1 0,0 1 0,-34-16 0,26 17 0,0 1 0,-1 2 0,-1 2 0,0 1 0,-63-11 0,89 21 0,6 0 0,-1 0 0,0 0 0,1 0 0,-1 1 0,0 0 0,1 0 0,-1 0 0,0 0 0,0 1 0,1 0 0,-8 2 0,12-3 0,-1 1 0,1 0 0,0-1 0,-1 1 0,1 0 0,-1-1 0,1 1 0,0 0 0,0 0 0,-1-1 0,1 1 0,0 0 0,0 0 0,0 0 0,0-1 0,0 1 0,0 0 0,0 0 0,0 0 0,0-1 0,0 1 0,1 0 0,-1 0 0,0-1 0,0 1 0,1 0 0,-1 0 0,1-1 0,-1 1 0,0 0 0,1-1 0,-1 1 0,2 0 0,18 27 0,-18-26 0,30 34 0,1-1 0,2-2 0,78 56 0,133 68 0,77 9 0,-252-137 0,2-3 0,129 28 0,-57-25 0,-1 7 0,145 57 0,-238-70 0,-2 3 0,0 2 0,53 41 0,74 42 0,-156-102 0,0-1 0,0-1 0,1-1 0,0-1 0,1 0 0,-1-2 0,1 0 0,24-1 0,-7 2 0,0 1 0,-1 2 0,0 1 0,0 3 0,49 19 0,31 24 0,-80-37 0,0 1 0,42 28 0,-59-34 0,1-1 0,0-1 0,1-1 0,0 0 0,24 4 0,43 16 0,76 41 0,-152-64 0,132 59 0,-130-57 0,1-1 0,0-1 0,24 6 0,-50-23 0,-12-6 0,-118-68 0,-1 1 0,107 64 0,-1 3 0,0 0 0,-49-15 0,63 24 0,-50-16 0,93 33 0,-1 1 0,39 24 0,-42-23 0,0 0 0,0-1 0,1-1 0,37 12 0,5-3 0,-39-10 0,-1-2 0,31 5 0,-35-8 0,0 1 0,19 8 0,-21-7 0,0-1 0,0 0 0,20 2 0,30 8 0,-5-1 0,-6-1 328,-45-8-666,0-1-1,0-1 0,0 0 1,20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24:14"/>
    </inkml:context>
    <inkml:brush xml:id="br0">
      <inkml:brushProperty name="width" value="0.35" units="cm"/>
      <inkml:brushProperty name="height" value="0.35" units="cm"/>
      <inkml:brushProperty name="color" value="#FFFFFF"/>
    </inkml:brush>
  </inkml:definitions>
  <inkml:trace contextRef="#ctx0" brushRef="#br0">1 0 24575,'1024'0'0,"-669"14"0,-264-15 0,119 2 0,-96 9 0,61 1 0,-137-2 0,-12-2 0,30-1-1365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26:04"/>
    </inkml:context>
    <inkml:brush xml:id="br0">
      <inkml:brushProperty name="width" value="0.025" units="cm"/>
      <inkml:brushProperty name="height" value="0.025" units="cm"/>
    </inkml:brush>
  </inkml:definitions>
  <inkml:trace contextRef="#ctx0" brushRef="#br0">0 1 24575,'120'0'-1365,"-114"0"-5461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3:57"/>
    </inkml:context>
    <inkml:brush xml:id="br0">
      <inkml:brushProperty name="width" value="0.1" units="cm"/>
      <inkml:brushProperty name="height" value="0.2" units="cm"/>
      <inkml:brushProperty name="color" value="#FFFFFF"/>
      <inkml:brushProperty name="tip" value="rectangle"/>
      <inkml:brushProperty name="rasterOp" value="maskPen"/>
    </inkml:brush>
  </inkml:definitions>
  <inkml:trace contextRef="#ctx0" brushRef="#br0">0 233,'142'-77,"12"-7,-122 69,0 2,0 1,38-8,2 10,-66 9,0 1,0 0,0 0,0 1,0 0,0 0,0 0,-1 1,11 3,-15-4,0-1,0 1,-1 0,1-1,0 1,0 0,0 0,0 0,-1-1,1 1,0 0,-1 0,1 0,0 0,-1 0,0 0,1 0,-1 1,0-1,1 0,-1 0,0 0,0 0,0 0,0 0,0 1,0-1,0 0,0 0,0 0,-1 0,1 0,0 0,-1 0,1 0,-2 2,-1 3,0 1,-1-1,0 0,-7 8,7-10,-13 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5"/>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8,'369'2,"381"-4,-647-5,-147 7,35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5"/>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628 88,'-104'-1,"-123"2,177 2,1 3,-75 17,63-3,49-13,43-13,584-133,-607 137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7"/>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942 206,'-31'2,"0"2,1 1,-1 1,-33 12,24-7,-603 197,616-196,-17 6,120-55,696-219,-699 234,83-22,199-66,-344 103,-19 2,-27 2,32 2,-285-3,181 4,111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9"/>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1551 7,'-39'-4,"-1"1,-71 6,-77 19,-217 52,-218 27,481-89,139-12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2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1388 0,'-55'9,"1"3,-67 22,37-9,-442 132,121-35,373-113,14-3,0 0,0-2,-33 4,46-8,6-2,3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263546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11592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4472A53-631E-475D-A19A-5BF7D950D2AC}"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4472A53-631E-475D-A19A-5BF7D950D2AC}"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4472A53-631E-475D-A19A-5BF7D950D2AC}"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4472A53-631E-475D-A19A-5BF7D950D2AC}"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4472A53-631E-475D-A19A-5BF7D950D2AC}"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4472A53-631E-475D-A19A-5BF7D950D2AC}" type="datetimeFigureOut">
              <a:rPr lang="en-IN" smtClean="0"/>
              <a:t>23-10-2024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4472A53-631E-475D-A19A-5BF7D950D2AC}" type="datetimeFigureOut">
              <a:rPr lang="en-IN" smtClean="0"/>
              <a:t>23-10-2024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72A53-631E-475D-A19A-5BF7D950D2AC}" type="datetimeFigureOut">
              <a:rPr lang="en-IN" smtClean="0"/>
              <a:t>23-10-2024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472A53-631E-475D-A19A-5BF7D950D2AC}"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472A53-631E-475D-A19A-5BF7D950D2AC}" type="datetimeFigureOut">
              <a:rPr lang="en-IN" smtClean="0"/>
              <a:t>23-10-2024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72A53-631E-475D-A19A-5BF7D950D2AC}" type="datetimeFigureOut">
              <a:rPr lang="en-IN" smtClean="0"/>
              <a:t>23-10-2024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19958-039E-4C1E-BCF3-2BC4546F15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10.png"/><Relationship Id="rId26"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customXml" Target="../ink/ink11.xml"/><Relationship Id="rId34" Type="http://schemas.openxmlformats.org/officeDocument/2006/relationships/image" Target="../media/image3.jpe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image" Target="../media/image17.png"/><Relationship Id="rId2" Type="http://schemas.openxmlformats.org/officeDocument/2006/relationships/customXml" Target="../ink/ink1.xml"/><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customXml" Target="../ink/ink15.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image" Target="../media/image13.png"/><Relationship Id="rId32" Type="http://schemas.openxmlformats.org/officeDocument/2006/relationships/customXml" Target="../ink/ink17.xml"/><Relationship Id="rId5" Type="http://schemas.openxmlformats.org/officeDocument/2006/relationships/image" Target="../media/image4.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5.png"/><Relationship Id="rId10" Type="http://schemas.openxmlformats.org/officeDocument/2006/relationships/customXml" Target="../ink/ink5.xml"/><Relationship Id="rId19" Type="http://schemas.openxmlformats.org/officeDocument/2006/relationships/customXml" Target="../ink/ink10.xml"/><Relationship Id="rId31" Type="http://schemas.openxmlformats.org/officeDocument/2006/relationships/image" Target="../media/image16.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customXml" Target="../ink/ink14.xml"/><Relationship Id="rId30" Type="http://schemas.openxmlformats.org/officeDocument/2006/relationships/customXml" Target="../ink/ink16.xml"/><Relationship Id="rId8" Type="http://schemas.openxmlformats.org/officeDocument/2006/relationships/customXml" Target="../ink/ink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1.png"/><Relationship Id="rId4" Type="http://schemas.openxmlformats.org/officeDocument/2006/relationships/customXml" Target="../ink/ink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7211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p:nvPr/>
        </p:nvSpPr>
        <p:spPr>
          <a:xfrm>
            <a:off x="1388300" y="208592"/>
            <a:ext cx="9362827" cy="184188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a:solidFill>
                  <a:srgbClr val="00B0F0"/>
                </a:solidFill>
                <a:latin typeface="Times New Roman" panose="02020603050405020304" pitchFamily="18" charset="0"/>
                <a:cs typeface="Times New Roman" panose="02020603050405020304" pitchFamily="18" charset="0"/>
              </a:rPr>
              <a:t>CMR TECHNICAL CAMPUS</a:t>
            </a:r>
          </a:p>
          <a:p>
            <a:pPr algn="ctr"/>
            <a:r>
              <a:rPr lang="en-US" sz="2400" b="1" dirty="0">
                <a:solidFill>
                  <a:srgbClr val="00B0F0"/>
                </a:solidFill>
                <a:latin typeface="Times New Roman" panose="02020603050405020304" pitchFamily="18" charset="0"/>
                <a:cs typeface="Times New Roman" panose="02020603050405020304" pitchFamily="18" charset="0"/>
              </a:rPr>
              <a:t>UGC(Autonomous)</a:t>
            </a:r>
          </a:p>
          <a:p>
            <a:pPr algn="ctr"/>
            <a:r>
              <a:rPr lang="en-US" sz="2400" dirty="0" err="1">
                <a:latin typeface="Times New Roman" panose="02020603050405020304" pitchFamily="18" charset="0"/>
                <a:cs typeface="Times New Roman" panose="02020603050405020304" pitchFamily="18" charset="0"/>
              </a:rPr>
              <a:t>Kandlakoya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Medchal</a:t>
            </a:r>
            <a:r>
              <a:rPr lang="en-US" sz="2400" dirty="0">
                <a:latin typeface="Times New Roman" panose="02020603050405020304" pitchFamily="18" charset="0"/>
                <a:cs typeface="Times New Roman" panose="02020603050405020304" pitchFamily="18" charset="0"/>
              </a:rPr>
              <a:t> Road, Hyd-501 401</a:t>
            </a:r>
            <a:br>
              <a:rPr lang="en-US" sz="2400" dirty="0"/>
            </a:br>
            <a:r>
              <a:rPr lang="en-US" sz="2800" b="1" dirty="0">
                <a:solidFill>
                  <a:srgbClr val="C00000"/>
                </a:solidFill>
                <a:latin typeface="Times New Roman" panose="02020603050405020304" pitchFamily="18" charset="0"/>
                <a:cs typeface="Times New Roman" panose="02020603050405020304" pitchFamily="18" charset="0"/>
              </a:rPr>
              <a:t>Department of Computer Science Engineering </a:t>
            </a:r>
            <a:endParaRPr lang="en-IN" sz="2800" b="1" dirty="0">
              <a:solidFill>
                <a:srgbClr val="00B050"/>
              </a:solidFill>
              <a:latin typeface="Times New Roman" panose="02020603050405020304" pitchFamily="18" charset="0"/>
              <a:cs typeface="Times New Roman" panose="02020603050405020304" pitchFamily="18" charset="0"/>
            </a:endParaRPr>
          </a:p>
        </p:txBody>
      </p:sp>
      <p:sp>
        <p:nvSpPr>
          <p:cNvPr id="6" name="Subtitle 2"/>
          <p:cNvSpPr txBox="1"/>
          <p:nvPr/>
        </p:nvSpPr>
        <p:spPr>
          <a:xfrm>
            <a:off x="175260" y="1991360"/>
            <a:ext cx="11661139" cy="143764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b="1" dirty="0">
                <a:solidFill>
                  <a:srgbClr val="00B050"/>
                </a:solidFill>
                <a:latin typeface="Times New Roman" panose="02020603050405020304" pitchFamily="18" charset="0"/>
                <a:cs typeface="Times New Roman" panose="02020603050405020304" pitchFamily="18" charset="0"/>
              </a:rPr>
              <a:t>   M</a:t>
            </a:r>
            <a:r>
              <a:rPr lang="en-GB" sz="2400" b="1" dirty="0" err="1">
                <a:solidFill>
                  <a:srgbClr val="00B050"/>
                </a:solidFill>
                <a:latin typeface="Times New Roman" panose="02020603050405020304" pitchFamily="18" charset="0"/>
                <a:cs typeface="Times New Roman" panose="02020603050405020304" pitchFamily="18" charset="0"/>
              </a:rPr>
              <a:t>ini</a:t>
            </a:r>
            <a:r>
              <a:rPr lang="en-US" sz="2400" b="1" dirty="0">
                <a:solidFill>
                  <a:srgbClr val="00B050"/>
                </a:solidFill>
                <a:latin typeface="Times New Roman" panose="02020603050405020304" pitchFamily="18" charset="0"/>
                <a:cs typeface="Times New Roman" panose="02020603050405020304" pitchFamily="18" charset="0"/>
              </a:rPr>
              <a:t> Project On</a:t>
            </a:r>
          </a:p>
          <a:p>
            <a:pPr marL="0" indent="0" algn="ctr">
              <a:buNone/>
            </a:pPr>
            <a:r>
              <a:rPr lang="en-US" sz="2000" b="1" dirty="0">
                <a:solidFill>
                  <a:schemeClr val="accent1">
                    <a:lumMod val="75000"/>
                  </a:schemeClr>
                </a:solidFill>
                <a:effectLst/>
                <a:latin typeface="Times New Roman" panose="02020603050405020304" pitchFamily="18" charset="0"/>
                <a:ea typeface="SimSun" panose="02010600030101010101" pitchFamily="2" charset="-122"/>
                <a:cs typeface="Times New Roman" panose="02020603050405020304" pitchFamily="18" charset="0"/>
              </a:rPr>
              <a:t>CRIME RATE PREDICTION &amp; ANALYSIS USING K-MEANS CLUSTERING</a:t>
            </a:r>
          </a:p>
          <a:p>
            <a:pPr marL="0" indent="0" algn="ctr">
              <a:buNone/>
            </a:pPr>
            <a:r>
              <a:rPr lang="en-US" sz="2000" b="1" dirty="0">
                <a:solidFill>
                  <a:schemeClr val="accent1">
                    <a:lumMod val="75000"/>
                  </a:schemeClr>
                </a:solidFill>
                <a:latin typeface="Times New Roman" panose="02020603050405020304" pitchFamily="18" charset="0"/>
                <a:ea typeface="SimSun" panose="02010600030101010101" pitchFamily="2" charset="-122"/>
                <a:cs typeface="Times New Roman" panose="02020603050405020304" pitchFamily="18" charset="0"/>
              </a:rPr>
              <a:t>ALGORITHM</a:t>
            </a:r>
            <a:endParaRPr lang="en-US" sz="2000" b="1" dirty="0">
              <a:solidFill>
                <a:schemeClr val="accent1">
                  <a:lumMod val="75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0445" y="264331"/>
            <a:ext cx="2106516" cy="157785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893" y="0"/>
            <a:ext cx="2106516" cy="2106516"/>
          </a:xfrm>
          <a:prstGeom prst="rect">
            <a:avLst/>
          </a:prstGeom>
        </p:spPr>
      </p:pic>
      <p:sp>
        <p:nvSpPr>
          <p:cNvPr id="9" name="TextBox 8"/>
          <p:cNvSpPr txBox="1"/>
          <p:nvPr/>
        </p:nvSpPr>
        <p:spPr>
          <a:xfrm>
            <a:off x="435227" y="3100621"/>
            <a:ext cx="11581733" cy="4985980"/>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                                                                     </a:t>
            </a:r>
            <a:endParaRPr lang="en-US" sz="2400" b="1" dirty="0">
              <a:solidFill>
                <a:srgbClr val="FF0000"/>
              </a:solidFill>
              <a:latin typeface="Times New Roman" panose="02020603050405020304" pitchFamily="18" charset="0"/>
              <a:cs typeface="Times New Roman" panose="02020603050405020304" pitchFamily="18" charset="0"/>
            </a:endParaRPr>
          </a:p>
          <a:p>
            <a:pPr algn="ctr"/>
            <a:r>
              <a:rPr lang="en-US" sz="2000" b="1" dirty="0">
                <a:solidFill>
                  <a:srgbClr val="FF0000"/>
                </a:solidFill>
                <a:latin typeface="Times New Roman" panose="02020603050405020304" pitchFamily="18" charset="0"/>
                <a:cs typeface="Times New Roman" panose="02020603050405020304" pitchFamily="18" charset="0"/>
              </a:rPr>
              <a:t>BATCH NO : 20</a:t>
            </a:r>
            <a:endParaRPr lang="en-US" sz="2000" dirty="0">
              <a:solidFill>
                <a:srgbClr val="FF0000"/>
              </a:solidFill>
            </a:endParaRPr>
          </a:p>
          <a:p>
            <a:r>
              <a:rPr lang="en-US" sz="2000" dirty="0">
                <a:solidFill>
                  <a:srgbClr val="FF0000"/>
                </a:solidFill>
                <a:latin typeface="Times New Roman" panose="02020603050405020304" pitchFamily="18" charset="0"/>
                <a:cs typeface="Times New Roman" panose="02020603050405020304" pitchFamily="18" charset="0"/>
              </a:rPr>
              <a:t>Project Guide:                                                                                          BATCH MEMBERS:</a:t>
            </a:r>
          </a:p>
          <a:p>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S.V </a:t>
            </a:r>
            <a:r>
              <a:rPr lang="en-US" sz="2000" dirty="0" err="1">
                <a:latin typeface="Times New Roman" panose="02020603050405020304" pitchFamily="18" charset="0"/>
                <a:cs typeface="Times New Roman" panose="02020603050405020304" pitchFamily="18" charset="0"/>
              </a:rPr>
              <a:t>Suji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Aparna</a:t>
            </a:r>
            <a:r>
              <a:rPr lang="en-US" sz="2000" dirty="0"/>
              <a:t>                                                    			                  </a:t>
            </a:r>
            <a:r>
              <a:rPr lang="en-US" sz="2000" dirty="0">
                <a:latin typeface="Times New Roman" panose="02020603050405020304" pitchFamily="18" charset="0"/>
                <a:cs typeface="Times New Roman" panose="02020603050405020304" pitchFamily="18" charset="0"/>
              </a:rPr>
              <a:t>217R1A05J6: </a:t>
            </a:r>
            <a:r>
              <a:rPr lang="en-US" sz="2000" dirty="0" err="1">
                <a:latin typeface="Times New Roman" panose="02020603050405020304" pitchFamily="18" charset="0"/>
                <a:cs typeface="Times New Roman" panose="02020603050405020304" pitchFamily="18" charset="0"/>
              </a:rPr>
              <a:t>T.Naga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Surendar</a:t>
            </a:r>
            <a:r>
              <a:rPr lang="en-US" sz="2000" dirty="0">
                <a:latin typeface="Times New Roman" panose="02020603050405020304" pitchFamily="18" charset="0"/>
                <a:cs typeface="Times New Roman" panose="02020603050405020304" pitchFamily="18" charset="0"/>
              </a:rPr>
              <a:t> Reddy</a:t>
            </a:r>
          </a:p>
          <a:p>
            <a:r>
              <a:rPr lang="en-US" sz="2000" dirty="0">
                <a:latin typeface="Times New Roman" panose="02020603050405020304" pitchFamily="18" charset="0"/>
                <a:cs typeface="Times New Roman" panose="02020603050405020304" pitchFamily="18" charset="0"/>
              </a:rPr>
              <a:t>	Assistant Professor, CSE Department                                                  227R5A0514: </a:t>
            </a:r>
            <a:r>
              <a:rPr lang="en-US" sz="2000" dirty="0" err="1">
                <a:latin typeface="Times New Roman" panose="02020603050405020304" pitchFamily="18" charset="0"/>
                <a:cs typeface="Times New Roman" panose="02020603050405020304" pitchFamily="18" charset="0"/>
              </a:rPr>
              <a:t>T.Rashmitha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227R5A0517: </a:t>
            </a:r>
            <a:r>
              <a:rPr lang="en-US" sz="2000" dirty="0" err="1">
                <a:latin typeface="Times New Roman" panose="02020603050405020304" pitchFamily="18" charset="0"/>
                <a:cs typeface="Times New Roman" panose="02020603050405020304" pitchFamily="18" charset="0"/>
              </a:rPr>
              <a:t>S.Mahendar</a:t>
            </a:r>
            <a:endParaRPr lang="en-US" sz="2000" dirty="0">
              <a:latin typeface="Times New Roman" panose="02020603050405020304" pitchFamily="18" charset="0"/>
              <a:cs typeface="Times New Roman" panose="02020603050405020304" pitchFamily="18" charset="0"/>
            </a:endParaRPr>
          </a:p>
          <a:p>
            <a:endParaRPr lang="en-US" sz="2000" dirty="0"/>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K.Shilpa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Assistant Professor, CSE Department</a:t>
            </a:r>
          </a:p>
          <a:p>
            <a:endParaRPr lang="en-US" sz="2000" dirty="0">
              <a:solidFill>
                <a:srgbClr val="FF0000"/>
              </a:solidFill>
            </a:endParaRPr>
          </a:p>
          <a:p>
            <a:endParaRPr lang="en-US" sz="2000" dirty="0">
              <a:solidFill>
                <a:srgbClr val="FF0000"/>
              </a:solidFill>
            </a:endParaRPr>
          </a:p>
          <a:p>
            <a:endParaRPr lang="en-US" sz="2000" dirty="0"/>
          </a:p>
          <a:p>
            <a:r>
              <a:rPr lang="en-US" sz="2000" dirty="0"/>
              <a:t>                                                                                                              </a:t>
            </a:r>
          </a:p>
          <a:p>
            <a:endParaRPr lang="en-US" sz="2000" dirty="0">
              <a:solidFill>
                <a:srgbClr val="FF0000"/>
              </a:solidFill>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180110"/>
            <a:ext cx="11021291" cy="900546"/>
          </a:xfrm>
        </p:spPr>
        <p:txBody>
          <a:bodyPr>
            <a:normAutofit/>
          </a:bodyPr>
          <a:lstStyle/>
          <a:p>
            <a:r>
              <a:rPr lang="en-IN" sz="4000" b="1" dirty="0">
                <a:latin typeface="Times New Roman" panose="02020603050405020304" pitchFamily="18" charset="0"/>
                <a:cs typeface="Times New Roman" panose="02020603050405020304" pitchFamily="18" charset="0"/>
              </a:rPr>
              <a:t>SYSTEM REQUIRMENTS</a:t>
            </a:r>
            <a:endParaRPr lang="en-US" sz="4000" dirty="0"/>
          </a:p>
        </p:txBody>
      </p:sp>
      <p:sp>
        <p:nvSpPr>
          <p:cNvPr id="3" name="Content Placeholder 2"/>
          <p:cNvSpPr>
            <a:spLocks noGrp="1"/>
          </p:cNvSpPr>
          <p:nvPr>
            <p:ph idx="1"/>
          </p:nvPr>
        </p:nvSpPr>
        <p:spPr>
          <a:xfrm>
            <a:off x="512619" y="1288474"/>
            <a:ext cx="10841182" cy="4888490"/>
          </a:xfrm>
        </p:spPr>
        <p:txBody>
          <a:bodyPr>
            <a:normAutofit/>
          </a:bodyPr>
          <a:lstStyle/>
          <a:p>
            <a:pPr>
              <a:lnSpc>
                <a:spcPct val="150000"/>
              </a:lnSpc>
              <a:buNone/>
            </a:pPr>
            <a:r>
              <a:rPr lang="en-US" sz="2600" b="1" dirty="0">
                <a:latin typeface="Times New Roman" panose="02020603050405020304" pitchFamily="18" charset="0"/>
                <a:cs typeface="Times New Roman" panose="02020603050405020304" pitchFamily="18" charset="0"/>
              </a:rPr>
              <a:t>HARDWARE REQUIRMENTS:</a:t>
            </a:r>
          </a:p>
          <a:p>
            <a:pPr>
              <a:lnSpc>
                <a:spcPct val="150000"/>
              </a:lnSpc>
            </a:pPr>
            <a:r>
              <a:rPr lang="en-IN" sz="2400" dirty="0">
                <a:latin typeface="Times New Roman" panose="02020603050405020304" pitchFamily="18" charset="0"/>
                <a:cs typeface="Times New Roman" panose="02020603050405020304" pitchFamily="18" charset="0"/>
              </a:rPr>
              <a:t> System Processor		:	Intel i3(MIN)</a:t>
            </a:r>
          </a:p>
          <a:p>
            <a:pPr marL="342900" indent="-342900">
              <a:lnSpc>
                <a:spcPct val="150000"/>
              </a:lnSpc>
            </a:pPr>
            <a:r>
              <a:rPr lang="en-IN" sz="2400" dirty="0">
                <a:latin typeface="Times New Roman" panose="02020603050405020304" pitchFamily="18" charset="0"/>
                <a:cs typeface="Times New Roman" panose="02020603050405020304" pitchFamily="18" charset="0"/>
              </a:rPr>
              <a:t>Hard Disk	</a:t>
            </a:r>
            <a:r>
              <a:rPr lang="en-GB"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40GB(MIN)</a:t>
            </a:r>
          </a:p>
          <a:p>
            <a:pPr marL="342900" indent="-342900">
              <a:lnSpc>
                <a:spcPct val="150000"/>
              </a:lnSpc>
            </a:pPr>
            <a:r>
              <a:rPr lang="en-IN" sz="2400" dirty="0">
                <a:latin typeface="Times New Roman" panose="02020603050405020304" pitchFamily="18" charset="0"/>
                <a:cs typeface="Times New Roman" panose="02020603050405020304" pitchFamily="18" charset="0"/>
              </a:rPr>
              <a:t>RAM	</a:t>
            </a:r>
            <a:r>
              <a:rPr lang="en-GB"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4GB(MIN)</a:t>
            </a:r>
          </a:p>
          <a:p>
            <a:pPr marL="342900" indent="-342900">
              <a:lnSpc>
                <a:spcPct val="150000"/>
              </a:lnSpc>
            </a:pPr>
            <a:r>
              <a:rPr lang="en-IN" sz="2400" dirty="0">
                <a:latin typeface="Times New Roman" panose="02020603050405020304" pitchFamily="18" charset="0"/>
                <a:cs typeface="Times New Roman" panose="02020603050405020304" pitchFamily="18" charset="0"/>
              </a:rPr>
              <a:t>Monitor			:	LED or LCD</a:t>
            </a:r>
          </a:p>
          <a:p>
            <a:pPr>
              <a:lnSpc>
                <a:spcPct val="150000"/>
              </a:lnSpc>
              <a:buNone/>
            </a:pP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180109"/>
            <a:ext cx="11062855" cy="914401"/>
          </a:xfrm>
        </p:spPr>
        <p:txBody>
          <a:bodyPr>
            <a:normAutofit/>
          </a:bodyPr>
          <a:lstStyle/>
          <a:p>
            <a:r>
              <a:rPr lang="en-US" sz="4000" b="1" dirty="0">
                <a:latin typeface="Times New Roman" panose="02020603050405020304" pitchFamily="18" charset="0"/>
                <a:cs typeface="Times New Roman" panose="02020603050405020304" pitchFamily="18" charset="0"/>
              </a:rPr>
              <a:t>SOFTWARE REQUIREMENTS:</a:t>
            </a:r>
          </a:p>
        </p:txBody>
      </p:sp>
      <p:sp>
        <p:nvSpPr>
          <p:cNvPr id="3" name="Content Placeholder 2"/>
          <p:cNvSpPr>
            <a:spLocks noGrp="1"/>
          </p:cNvSpPr>
          <p:nvPr>
            <p:ph idx="1"/>
          </p:nvPr>
        </p:nvSpPr>
        <p:spPr>
          <a:xfrm>
            <a:off x="429490" y="1247886"/>
            <a:ext cx="10785764" cy="4916199"/>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Operating system   	            :	 Windows8 or Above.</a:t>
            </a:r>
          </a:p>
          <a:p>
            <a:pPr>
              <a:lnSpc>
                <a:spcPct val="100000"/>
              </a:lnSpc>
            </a:pPr>
            <a:r>
              <a:rPr lang="en-US" sz="2400" dirty="0">
                <a:latin typeface="Times New Roman" panose="02020603050405020304" pitchFamily="18" charset="0"/>
                <a:cs typeface="Times New Roman" panose="02020603050405020304" pitchFamily="18" charset="0"/>
              </a:rPr>
              <a:t>Coding Language  		: 	 python</a:t>
            </a:r>
          </a:p>
          <a:p>
            <a:pPr>
              <a:lnSpc>
                <a:spcPct val="100000"/>
              </a:lnSpc>
            </a:pPr>
            <a:r>
              <a:rPr lang="en-US" sz="2400" dirty="0">
                <a:latin typeface="Times New Roman" panose="02020603050405020304" pitchFamily="18" charset="0"/>
                <a:cs typeface="Times New Roman" panose="02020603050405020304" pitchFamily="18" charset="0"/>
              </a:rPr>
              <a:t>Frontend                               :           </a:t>
            </a:r>
            <a:r>
              <a:rPr lang="en-US" sz="2400" dirty="0" err="1">
                <a:latin typeface="Times New Roman" panose="02020603050405020304" pitchFamily="18" charset="0"/>
                <a:cs typeface="Times New Roman" panose="02020603050405020304" pitchFamily="18" charset="0"/>
              </a:rPr>
              <a:t>html,css,javascript</a:t>
            </a:r>
            <a:endParaRPr lang="en-US" sz="2400" dirty="0">
              <a:latin typeface="Times New Roman" panose="02020603050405020304" pitchFamily="18" charset="0"/>
              <a:cs typeface="Times New Roman" panose="02020603050405020304" pitchFamily="18" charset="0"/>
            </a:endParaRPr>
          </a:p>
          <a:p>
            <a:pPr>
              <a:lnSpc>
                <a:spcPct val="100000"/>
              </a:lnSpc>
            </a:pPr>
            <a:r>
              <a:rPr lang="en-US" sz="2400" dirty="0">
                <a:latin typeface="Times New Roman" panose="02020603050405020304" pitchFamily="18" charset="0"/>
                <a:cs typeface="Times New Roman" panose="02020603050405020304" pitchFamily="18" charset="0"/>
              </a:rPr>
              <a:t>Backend                                :           python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180109"/>
            <a:ext cx="10681855" cy="900546"/>
          </a:xfrm>
        </p:spPr>
        <p:txBody>
          <a:bodyPr>
            <a:normAutofit/>
          </a:bodyPr>
          <a:lstStyle/>
          <a:p>
            <a:r>
              <a:rPr lang="en-IN" sz="4000" b="1" dirty="0">
                <a:latin typeface="Times New Roman" panose="02020603050405020304" pitchFamily="18" charset="0"/>
                <a:cs typeface="Times New Roman" panose="02020603050405020304" pitchFamily="18" charset="0"/>
              </a:rPr>
              <a:t>NOVELTY OF PROJECT:</a:t>
            </a:r>
            <a:endParaRPr lang="en-US" sz="4000" dirty="0"/>
          </a:p>
        </p:txBody>
      </p:sp>
      <p:sp>
        <p:nvSpPr>
          <p:cNvPr id="3" name="Content Placeholder 2"/>
          <p:cNvSpPr>
            <a:spLocks noGrp="1"/>
          </p:cNvSpPr>
          <p:nvPr>
            <p:ph idx="1"/>
          </p:nvPr>
        </p:nvSpPr>
        <p:spPr>
          <a:xfrm>
            <a:off x="498764" y="1260764"/>
            <a:ext cx="10855036" cy="4916199"/>
          </a:xfrm>
        </p:spPr>
        <p:txBody>
          <a:bodyPr>
            <a:noAutofit/>
          </a:bodyPr>
          <a:lstStyle/>
          <a:p>
            <a:pPr marL="342900" indent="-342900" algn="just">
              <a:lnSpc>
                <a:spcPct val="100000"/>
              </a:lnSpc>
            </a:pPr>
            <a:r>
              <a:rPr lang="en-IN" sz="2400" b="1" dirty="0">
                <a:latin typeface="Times New Roman" panose="02020603050405020304" pitchFamily="18" charset="0"/>
                <a:cs typeface="Times New Roman" panose="02020603050405020304" pitchFamily="18" charset="0"/>
              </a:rPr>
              <a:t>Enhanced Predictive Accuracy</a:t>
            </a:r>
            <a:r>
              <a:rPr lang="en-US" sz="2400" dirty="0">
                <a:latin typeface="Times New Roman" panose="02020603050405020304" pitchFamily="18" charset="0"/>
                <a:cs typeface="Times New Roman" panose="02020603050405020304" pitchFamily="18" charset="0"/>
              </a:rPr>
              <a:t>: The proposed system utilizes an enhanced version of the K-means clustering algorithm, which incorporates advanced techniques to improve clustering accuracy.</a:t>
            </a:r>
          </a:p>
          <a:p>
            <a:pPr marL="342900" indent="-342900" algn="just">
              <a:lnSpc>
                <a:spcPct val="100000"/>
              </a:lnSpc>
            </a:pPr>
            <a:r>
              <a:rPr lang="en-IN" sz="2400" b="1" dirty="0">
                <a:latin typeface="Times New Roman" panose="02020603050405020304" pitchFamily="18" charset="0"/>
                <a:cs typeface="Times New Roman" panose="02020603050405020304" pitchFamily="18" charset="0"/>
              </a:rPr>
              <a:t>Real-Time Data Processing</a:t>
            </a:r>
            <a:r>
              <a:rPr lang="en-US" sz="2400" dirty="0">
                <a:latin typeface="Times New Roman" panose="02020603050405020304" pitchFamily="18" charset="0"/>
                <a:cs typeface="Times New Roman" panose="02020603050405020304" pitchFamily="18" charset="0"/>
              </a:rPr>
              <a:t>: The system is designed for real-time data processing, allowing for immediate updates and analysis as new crime data is entered.</a:t>
            </a:r>
          </a:p>
          <a:p>
            <a:pPr marL="342900" indent="-342900" algn="just">
              <a:lnSpc>
                <a:spcPct val="100000"/>
              </a:lnSpc>
            </a:pPr>
            <a:r>
              <a:rPr lang="en-US" sz="2400" b="1" dirty="0">
                <a:latin typeface="Times New Roman" panose="02020603050405020304" pitchFamily="18" charset="0"/>
                <a:cs typeface="Times New Roman" panose="02020603050405020304" pitchFamily="18" charset="0"/>
              </a:rPr>
              <a:t>Clustering Co-Offenders and Crime Patterns</a:t>
            </a:r>
            <a:r>
              <a:rPr lang="en-US" sz="2400" dirty="0">
                <a:latin typeface="Times New Roman" panose="02020603050405020304" pitchFamily="18" charset="0"/>
                <a:cs typeface="Times New Roman" panose="02020603050405020304" pitchFamily="18" charset="0"/>
              </a:rPr>
              <a:t>: The system employs K-means clustering not only to analyze crime locations but also to identify relationships between co-offenders and organized crime groups. </a:t>
            </a:r>
          </a:p>
          <a:p>
            <a:pPr marL="342900" indent="-342900" algn="just">
              <a:lnSpc>
                <a:spcPct val="100000"/>
              </a:lnSpc>
            </a:pPr>
            <a:r>
              <a:rPr lang="en-IN" sz="2400" b="1" dirty="0">
                <a:latin typeface="Times New Roman" panose="02020603050405020304" pitchFamily="18" charset="0"/>
                <a:cs typeface="Times New Roman" panose="02020603050405020304" pitchFamily="18" charset="0"/>
              </a:rPr>
              <a:t>User-Friendly Interface</a:t>
            </a:r>
            <a:r>
              <a:rPr lang="en-US" sz="2400" dirty="0">
                <a:latin typeface="Times New Roman" panose="02020603050405020304" pitchFamily="18" charset="0"/>
                <a:cs typeface="Times New Roman" panose="02020603050405020304" pitchFamily="18" charset="0"/>
              </a:rPr>
              <a:t>: The project emphasizes a user-friendly interface that simplifies data entry and analysis for law enforcement personnel.</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50" y="235527"/>
            <a:ext cx="10078278"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SYSTEM ARCHITECTURE:</a:t>
            </a:r>
          </a:p>
        </p:txBody>
      </p:sp>
      <p:sp>
        <p:nvSpPr>
          <p:cNvPr id="15" name="Rectangle 14"/>
          <p:cNvSpPr/>
          <p:nvPr/>
        </p:nvSpPr>
        <p:spPr>
          <a:xfrm>
            <a:off x="512445" y="1133475"/>
            <a:ext cx="2440940" cy="55372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Crime Dataset</a:t>
            </a:r>
            <a:endParaRPr lang="en-IN" sz="2400" dirty="0">
              <a:latin typeface="Times New Roman" panose="02020603050405020304" pitchFamily="18" charset="0"/>
              <a:cs typeface="Times New Roman" panose="02020603050405020304" pitchFamily="18" charset="0"/>
            </a:endParaRPr>
          </a:p>
        </p:txBody>
      </p:sp>
      <p:sp>
        <p:nvSpPr>
          <p:cNvPr id="17" name="Rectangle 16"/>
          <p:cNvSpPr/>
          <p:nvPr/>
        </p:nvSpPr>
        <p:spPr>
          <a:xfrm>
            <a:off x="3747770" y="1150620"/>
            <a:ext cx="2555875" cy="5365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Preprocessing Data</a:t>
            </a:r>
            <a:endParaRPr lang="en-IN" sz="2400" dirty="0">
              <a:latin typeface="Times New Roman" panose="02020603050405020304" pitchFamily="18" charset="0"/>
              <a:cs typeface="Times New Roman" panose="02020603050405020304" pitchFamily="18" charset="0"/>
            </a:endParaRPr>
          </a:p>
        </p:txBody>
      </p:sp>
      <p:sp>
        <p:nvSpPr>
          <p:cNvPr id="19" name="Rectangle 18"/>
          <p:cNvSpPr/>
          <p:nvPr/>
        </p:nvSpPr>
        <p:spPr>
          <a:xfrm>
            <a:off x="7191019" y="1133510"/>
            <a:ext cx="4159876" cy="5193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Clustering States </a:t>
            </a:r>
            <a:endParaRPr lang="en-IN" sz="2400" dirty="0">
              <a:latin typeface="Times New Roman" panose="02020603050405020304" pitchFamily="18" charset="0"/>
              <a:cs typeface="Times New Roman" panose="02020603050405020304" pitchFamily="18" charset="0"/>
            </a:endParaRPr>
          </a:p>
        </p:txBody>
      </p:sp>
      <p:sp>
        <p:nvSpPr>
          <p:cNvPr id="21" name="Rectangle 20"/>
          <p:cNvSpPr/>
          <p:nvPr/>
        </p:nvSpPr>
        <p:spPr>
          <a:xfrm>
            <a:off x="7191019" y="2880918"/>
            <a:ext cx="4159876" cy="5193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Analyzing The Data</a:t>
            </a:r>
            <a:endParaRPr lang="en-IN" sz="2400" dirty="0">
              <a:latin typeface="Times New Roman" panose="02020603050405020304" pitchFamily="18" charset="0"/>
              <a:cs typeface="Times New Roman" panose="02020603050405020304" pitchFamily="18" charset="0"/>
            </a:endParaRPr>
          </a:p>
        </p:txBody>
      </p:sp>
      <p:sp>
        <p:nvSpPr>
          <p:cNvPr id="23" name="Rectangle 22"/>
          <p:cNvSpPr/>
          <p:nvPr/>
        </p:nvSpPr>
        <p:spPr>
          <a:xfrm>
            <a:off x="7190740" y="4191635"/>
            <a:ext cx="4159885" cy="5632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Prediction</a:t>
            </a:r>
            <a:endParaRPr lang="en-IN" sz="2400" dirty="0">
              <a:latin typeface="Times New Roman" panose="02020603050405020304" pitchFamily="18" charset="0"/>
              <a:cs typeface="Times New Roman" panose="02020603050405020304" pitchFamily="18" charset="0"/>
            </a:endParaRPr>
          </a:p>
        </p:txBody>
      </p:sp>
      <p:sp>
        <p:nvSpPr>
          <p:cNvPr id="25" name="Rectangle 24"/>
          <p:cNvSpPr/>
          <p:nvPr/>
        </p:nvSpPr>
        <p:spPr>
          <a:xfrm>
            <a:off x="1263476" y="4226449"/>
            <a:ext cx="4172755" cy="5280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Visualizing</a:t>
            </a:r>
            <a:endParaRPr lang="en-IN" sz="2400" dirty="0">
              <a:latin typeface="Times New Roman" panose="02020603050405020304" pitchFamily="18" charset="0"/>
              <a:cs typeface="Times New Roman" panose="02020603050405020304" pitchFamily="18" charset="0"/>
            </a:endParaRPr>
          </a:p>
        </p:txBody>
      </p:sp>
      <p:cxnSp>
        <p:nvCxnSpPr>
          <p:cNvPr id="2" name="Straight Connector 1"/>
          <p:cNvCxnSpPr>
            <a:cxnSpLocks/>
            <a:stCxn id="15" idx="3"/>
            <a:endCxn id="17" idx="1"/>
          </p:cNvCxnSpPr>
          <p:nvPr/>
        </p:nvCxnSpPr>
        <p:spPr>
          <a:xfrm>
            <a:off x="2953385" y="1410335"/>
            <a:ext cx="794385" cy="8890"/>
          </a:xfrm>
          <a:prstGeom prst="line">
            <a:avLst/>
          </a:prstGeom>
        </p:spPr>
        <p:style>
          <a:lnRef idx="2">
            <a:schemeClr val="accent1"/>
          </a:lnRef>
          <a:fillRef idx="0">
            <a:srgbClr val="FFFFFF"/>
          </a:fillRef>
          <a:effectRef idx="0">
            <a:srgbClr val="FFFFFF"/>
          </a:effectRef>
          <a:fontRef idx="minor">
            <a:schemeClr val="tx1"/>
          </a:fontRef>
        </p:style>
      </p:cxnSp>
      <p:cxnSp>
        <p:nvCxnSpPr>
          <p:cNvPr id="3" name="Straight Connector 2"/>
          <p:cNvCxnSpPr>
            <a:endCxn id="19" idx="1"/>
          </p:cNvCxnSpPr>
          <p:nvPr/>
        </p:nvCxnSpPr>
        <p:spPr>
          <a:xfrm flipV="1">
            <a:off x="6303645" y="1393190"/>
            <a:ext cx="887095" cy="17145"/>
          </a:xfrm>
          <a:prstGeom prst="line">
            <a:avLst/>
          </a:prstGeom>
        </p:spPr>
        <p:style>
          <a:lnRef idx="2">
            <a:schemeClr val="accent1"/>
          </a:lnRef>
          <a:fillRef idx="0">
            <a:srgbClr val="FFFFFF"/>
          </a:fillRef>
          <a:effectRef idx="0">
            <a:srgbClr val="FFFFFF"/>
          </a:effectRef>
          <a:fontRef idx="minor">
            <a:schemeClr val="tx1"/>
          </a:fontRef>
        </p:style>
      </p:cxnSp>
      <p:cxnSp>
        <p:nvCxnSpPr>
          <p:cNvPr id="5" name="Straight Connector 4"/>
          <p:cNvCxnSpPr>
            <a:stCxn id="19" idx="2"/>
            <a:endCxn id="21" idx="0"/>
          </p:cNvCxnSpPr>
          <p:nvPr/>
        </p:nvCxnSpPr>
        <p:spPr>
          <a:xfrm>
            <a:off x="9271000" y="1652905"/>
            <a:ext cx="0" cy="1228090"/>
          </a:xfrm>
          <a:prstGeom prst="line">
            <a:avLst/>
          </a:prstGeom>
        </p:spPr>
        <p:style>
          <a:lnRef idx="2">
            <a:schemeClr val="accent1"/>
          </a:lnRef>
          <a:fillRef idx="0">
            <a:srgbClr val="FFFFFF"/>
          </a:fillRef>
          <a:effectRef idx="0">
            <a:srgbClr val="FFFFFF"/>
          </a:effectRef>
          <a:fontRef idx="minor">
            <a:schemeClr val="tx1"/>
          </a:fontRef>
        </p:style>
      </p:cxnSp>
      <p:cxnSp>
        <p:nvCxnSpPr>
          <p:cNvPr id="6" name="Straight Connector 5"/>
          <p:cNvCxnSpPr>
            <a:stCxn id="21" idx="2"/>
            <a:endCxn id="23" idx="0"/>
          </p:cNvCxnSpPr>
          <p:nvPr/>
        </p:nvCxnSpPr>
        <p:spPr>
          <a:xfrm>
            <a:off x="9271000" y="3400425"/>
            <a:ext cx="0" cy="791210"/>
          </a:xfrm>
          <a:prstGeom prst="line">
            <a:avLst/>
          </a:prstGeom>
        </p:spPr>
        <p:style>
          <a:lnRef idx="2">
            <a:schemeClr val="accent1"/>
          </a:lnRef>
          <a:fillRef idx="0">
            <a:srgbClr val="FFFFFF"/>
          </a:fillRef>
          <a:effectRef idx="0">
            <a:srgbClr val="FFFFFF"/>
          </a:effectRef>
          <a:fontRef idx="minor">
            <a:schemeClr val="tx1"/>
          </a:fontRef>
        </p:style>
      </p:cxnSp>
      <p:cxnSp>
        <p:nvCxnSpPr>
          <p:cNvPr id="7" name="Straight Connector 6"/>
          <p:cNvCxnSpPr>
            <a:stCxn id="23" idx="1"/>
          </p:cNvCxnSpPr>
          <p:nvPr/>
        </p:nvCxnSpPr>
        <p:spPr>
          <a:xfrm flipH="1" flipV="1">
            <a:off x="5436235" y="4464050"/>
            <a:ext cx="1754505" cy="952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1782" y="249382"/>
            <a:ext cx="9967345"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MODULES:</a:t>
            </a:r>
          </a:p>
        </p:txBody>
      </p:sp>
      <p:sp>
        <p:nvSpPr>
          <p:cNvPr id="5" name="TextBox 4"/>
          <p:cNvSpPr txBox="1"/>
          <p:nvPr/>
        </p:nvSpPr>
        <p:spPr>
          <a:xfrm>
            <a:off x="568036" y="1246909"/>
            <a:ext cx="10658764" cy="2195794"/>
          </a:xfrm>
          <a:prstGeom prst="rect">
            <a:avLst/>
          </a:prstGeom>
          <a:noFill/>
        </p:spPr>
        <p:txBody>
          <a:bodyPr wrap="square">
            <a:spAutoFit/>
          </a:bodyPr>
          <a:lstStyle/>
          <a:p>
            <a:pPr algn="just">
              <a:lnSpc>
                <a:spcPct val="200000"/>
              </a:lnSpc>
            </a:pPr>
            <a:r>
              <a:rPr lang="en-US" sz="2400" b="1" dirty="0">
                <a:latin typeface="Times New Roman" panose="02020603050405020304" pitchFamily="18" charset="0"/>
                <a:cs typeface="Times New Roman" panose="02020603050405020304" pitchFamily="18" charset="0"/>
              </a:rPr>
              <a:t>1)  Cluster prediction: </a:t>
            </a:r>
            <a:r>
              <a:rPr lang="en-US" sz="2400" dirty="0">
                <a:latin typeface="Times New Roman" panose="02020603050405020304" pitchFamily="18" charset="0"/>
                <a:cs typeface="Times New Roman" panose="02020603050405020304" pitchFamily="18" charset="0"/>
              </a:rPr>
              <a:t>use this module to predict cluster.</a:t>
            </a:r>
            <a:endParaRPr lang="en-IN" sz="2400" dirty="0">
              <a:latin typeface="Times New Roman" panose="02020603050405020304" pitchFamily="18" charset="0"/>
              <a:cs typeface="Times New Roman" panose="02020603050405020304" pitchFamily="18" charset="0"/>
            </a:endParaRPr>
          </a:p>
          <a:p>
            <a:pPr>
              <a:lnSpc>
                <a:spcPct val="200000"/>
              </a:lnSpc>
            </a:pPr>
            <a:r>
              <a:rPr lang="en-US" sz="2400" b="1" dirty="0">
                <a:latin typeface="Times New Roman" panose="02020603050405020304" pitchFamily="18" charset="0"/>
                <a:cs typeface="Times New Roman" panose="02020603050405020304" pitchFamily="18" charset="0"/>
              </a:rPr>
              <a:t>2)  Future prediction: </a:t>
            </a:r>
            <a:r>
              <a:rPr lang="en-US" sz="2400" dirty="0">
                <a:latin typeface="Times New Roman" panose="02020603050405020304" pitchFamily="18" charset="0"/>
                <a:cs typeface="Times New Roman" panose="02020603050405020304" pitchFamily="18" charset="0"/>
              </a:rPr>
              <a:t>use this module to  predict future.</a:t>
            </a:r>
            <a:endParaRPr lang="en-IN" sz="2400" b="1" dirty="0">
              <a:latin typeface="Times New Roman" panose="02020603050405020304" pitchFamily="18" charset="0"/>
              <a:cs typeface="Times New Roman" panose="02020603050405020304" pitchFamily="18" charset="0"/>
            </a:endParaRPr>
          </a:p>
          <a:p>
            <a:pPr>
              <a:lnSpc>
                <a:spcPct val="200000"/>
              </a:lnSpc>
            </a:pPr>
            <a:r>
              <a:rPr lang="en-US" sz="2400" b="1" dirty="0">
                <a:latin typeface="Times New Roman" panose="02020603050405020304" pitchFamily="18" charset="0"/>
                <a:cs typeface="Times New Roman" panose="02020603050405020304" pitchFamily="18" charset="0"/>
              </a:rPr>
              <a:t>3)  Analysis: </a:t>
            </a:r>
            <a:r>
              <a:rPr lang="en-US" sz="2400" dirty="0">
                <a:latin typeface="Times New Roman" panose="02020603050405020304" pitchFamily="18" charset="0"/>
                <a:cs typeface="Times New Roman" panose="02020603050405020304" pitchFamily="18" charset="0"/>
              </a:rPr>
              <a:t>use this module to </a:t>
            </a:r>
            <a:r>
              <a:rPr lang="en-US" sz="2400" dirty="0" err="1">
                <a:latin typeface="Times New Roman" panose="02020603050405020304" pitchFamily="18" charset="0"/>
                <a:cs typeface="Times New Roman" panose="02020603050405020304" pitchFamily="18" charset="0"/>
              </a:rPr>
              <a:t>analyse</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512261" y="1017840"/>
            <a:ext cx="9423132" cy="830997"/>
          </a:xfrm>
          <a:prstGeom prst="rect">
            <a:avLst/>
          </a:prstGeom>
          <a:noFill/>
        </p:spPr>
        <p:txBody>
          <a:bodyPr wrap="square" rtlCol="0">
            <a:sp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USE CASE DIAGRAM</a:t>
            </a:r>
          </a:p>
          <a:p>
            <a:pPr marL="457200" indent="-4572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06582" y="293637"/>
            <a:ext cx="10737273"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UML</a:t>
            </a:r>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DIAGRAMS:</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815055" y="4868236"/>
              <a:ext cx="616680" cy="161280"/>
            </p14:xfrm>
          </p:contentPart>
        </mc:Choice>
        <mc:Fallback xmlns="">
          <p:pic>
            <p:nvPicPr>
              <p:cNvPr id="6" name="Ink 5"/>
            </p:nvPicPr>
            <p:blipFill>
              <a:blip r:embed="rId3"/>
            </p:blipFill>
            <p:spPr>
              <a:xfrm>
                <a:off x="5815055" y="4868236"/>
                <a:ext cx="616680" cy="1612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6200255" y="4864996"/>
              <a:ext cx="222480" cy="84240"/>
            </p14:xfrm>
          </p:contentPart>
        </mc:Choice>
        <mc:Fallback xmlns="">
          <p:pic>
            <p:nvPicPr>
              <p:cNvPr id="7" name="Ink 6"/>
            </p:nvPicPr>
            <p:blipFill>
              <a:blip r:embed="rId5"/>
            </p:blipFill>
            <p:spPr>
              <a:xfrm>
                <a:off x="6200255" y="4864996"/>
                <a:ext cx="222480" cy="8424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709860" y="5001040"/>
              <a:ext cx="440280" cy="3600"/>
            </p14:xfrm>
          </p:contentPart>
        </mc:Choice>
        <mc:Fallback xmlns="">
          <p:pic>
            <p:nvPicPr>
              <p:cNvPr id="8" name="Ink 7"/>
            </p:nvPicPr>
            <p:blipFill>
              <a:blip r:embed="rId7"/>
            </p:blipFill>
            <p:spPr>
              <a:xfrm>
                <a:off x="5709860" y="5001040"/>
                <a:ext cx="440280" cy="360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6126380" y="5001040"/>
              <a:ext cx="360" cy="360"/>
            </p14:xfrm>
          </p:contentPart>
        </mc:Choice>
        <mc:Fallback xmlns="">
          <p:pic>
            <p:nvPicPr>
              <p:cNvPr id="9" name="Ink 8"/>
            </p:nvPicPr>
            <p:blipFill>
              <a:blip r:embed="rId9"/>
            </p:blipFill>
            <p:spPr>
              <a:xfrm>
                <a:off x="6126380" y="5001040"/>
                <a:ext cx="360" cy="360"/>
              </a:xfrm>
              <a:prstGeom prst="rect"/>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5900300" y="4969720"/>
              <a:ext cx="235800" cy="52920"/>
            </p14:xfrm>
          </p:contentPart>
        </mc:Choice>
        <mc:Fallback xmlns="">
          <p:pic>
            <p:nvPicPr>
              <p:cNvPr id="10" name="Ink 9"/>
            </p:nvPicPr>
            <p:blipFill>
              <a:blip r:embed="rId11"/>
            </p:blipFill>
            <p:spPr>
              <a:xfrm>
                <a:off x="5900300" y="4969720"/>
                <a:ext cx="235800" cy="52920"/>
              </a:xfrm>
              <a:prstGeom prst="rect"/>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6133940" y="4970800"/>
              <a:ext cx="360" cy="360"/>
            </p14:xfrm>
          </p:contentPart>
        </mc:Choice>
        <mc:Fallback xmlns="">
          <p:pic>
            <p:nvPicPr>
              <p:cNvPr id="11" name="Ink 10"/>
            </p:nvPicPr>
            <p:blipFill>
              <a:blip r:embed="rId9"/>
            </p:blipFill>
            <p:spPr>
              <a:xfrm>
                <a:off x="6133940" y="4970800"/>
                <a:ext cx="360" cy="360"/>
              </a:xfrm>
              <a:prstGeom prst="rect"/>
            </p:spPr>
          </p:pic>
        </mc:Fallback>
      </mc:AlternateContent>
      <mc:AlternateContent xmlns:mc="http://schemas.openxmlformats.org/markup-compatibility/2006" xmlns:p14="http://schemas.microsoft.com/office/powerpoint/2010/main">
        <mc:Choice Requires="p14">
          <p:contentPart p14:bwMode="auto" r:id="rId13">
            <p14:nvContentPartPr>
              <p14:cNvPr id="12" name="Ink 11"/>
              <p14:cNvContentPartPr/>
              <p14:nvPr/>
            </p14:nvContentPartPr>
            <p14:xfrm>
              <a:off x="5794820" y="4896640"/>
              <a:ext cx="520200" cy="176400"/>
            </p14:xfrm>
          </p:contentPart>
        </mc:Choice>
        <mc:Fallback xmlns="">
          <p:pic>
            <p:nvPicPr>
              <p:cNvPr id="12" name="Ink 11"/>
            </p:nvPicPr>
            <p:blipFill>
              <a:blip r:embed="rId14"/>
            </p:blipFill>
            <p:spPr>
              <a:xfrm>
                <a:off x="5794820" y="4896640"/>
                <a:ext cx="520200" cy="176400"/>
              </a:xfrm>
              <a:prstGeom prst="rect"/>
            </p:spPr>
          </p:pic>
        </mc:Fallback>
      </mc:AlternateContent>
      <mc:AlternateContent xmlns:mc="http://schemas.openxmlformats.org/markup-compatibility/2006" xmlns:p14="http://schemas.microsoft.com/office/powerpoint/2010/main">
        <mc:Choice Requires="p14">
          <p:contentPart p14:bwMode="auto" r:id="rId15">
            <p14:nvContentPartPr>
              <p14:cNvPr id="13" name="Ink 12"/>
              <p14:cNvContentPartPr/>
              <p14:nvPr/>
            </p14:nvContentPartPr>
            <p14:xfrm>
              <a:off x="5247980" y="5016520"/>
              <a:ext cx="558720" cy="76680"/>
            </p14:xfrm>
          </p:contentPart>
        </mc:Choice>
        <mc:Fallback xmlns="">
          <p:pic>
            <p:nvPicPr>
              <p:cNvPr id="13" name="Ink 12"/>
            </p:nvPicPr>
            <p:blipFill>
              <a:blip r:embed="rId16"/>
            </p:blipFill>
            <p:spPr>
              <a:xfrm>
                <a:off x="5247980" y="5016520"/>
                <a:ext cx="558720" cy="76680"/>
              </a:xfrm>
              <a:prstGeom prst="rect"/>
            </p:spPr>
          </p:pic>
        </mc:Fallback>
      </mc:AlternateContent>
      <mc:AlternateContent xmlns:mc="http://schemas.openxmlformats.org/markup-compatibility/2006" xmlns:p14="http://schemas.microsoft.com/office/powerpoint/2010/main">
        <mc:Choice Requires="p14">
          <p:contentPart p14:bwMode="auto" r:id="rId17">
            <p14:nvContentPartPr>
              <p14:cNvPr id="14" name="Ink 13"/>
              <p14:cNvContentPartPr/>
              <p14:nvPr/>
            </p14:nvContentPartPr>
            <p14:xfrm>
              <a:off x="5319620" y="5034160"/>
              <a:ext cx="499680" cy="141480"/>
            </p14:xfrm>
          </p:contentPart>
        </mc:Choice>
        <mc:Fallback xmlns="">
          <p:pic>
            <p:nvPicPr>
              <p:cNvPr id="14" name="Ink 13"/>
            </p:nvPicPr>
            <p:blipFill>
              <a:blip r:embed="rId18"/>
            </p:blipFill>
            <p:spPr>
              <a:xfrm>
                <a:off x="5319620" y="5034160"/>
                <a:ext cx="499680" cy="141480"/>
              </a:xfrm>
              <a:prstGeom prst="rect"/>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5134220" y="5083480"/>
              <a:ext cx="996840" cy="360360"/>
            </p14:xfrm>
          </p:contentPart>
        </mc:Choice>
        <mc:Fallback xmlns="">
          <p:pic>
            <p:nvPicPr>
              <p:cNvPr id="15" name="Ink 14"/>
            </p:nvPicPr>
            <p:blipFill>
              <a:blip r:embed="rId20"/>
            </p:blipFill>
            <p:spPr>
              <a:xfrm>
                <a:off x="5134220" y="5083480"/>
                <a:ext cx="996840" cy="360360"/>
              </a:xfrm>
              <a:prstGeom prst="rect"/>
            </p:spPr>
          </p:pic>
        </mc:Fallback>
      </mc:AlternateContent>
      <mc:AlternateContent xmlns:mc="http://schemas.openxmlformats.org/markup-compatibility/2006" xmlns:p14="http://schemas.microsoft.com/office/powerpoint/2010/main">
        <mc:Choice Requires="p14">
          <p:contentPart p14:bwMode="auto" r:id="rId21">
            <p14:nvContentPartPr>
              <p14:cNvPr id="21" name="Ink 20"/>
              <p14:cNvContentPartPr/>
              <p14:nvPr/>
            </p14:nvContentPartPr>
            <p14:xfrm>
              <a:off x="5862300" y="4627900"/>
              <a:ext cx="1301400" cy="143640"/>
            </p14:xfrm>
          </p:contentPart>
        </mc:Choice>
        <mc:Fallback xmlns="">
          <p:pic>
            <p:nvPicPr>
              <p:cNvPr id="21" name="Ink 20"/>
            </p:nvPicPr>
            <p:blipFill>
              <a:blip r:embed="rId22"/>
            </p:blipFill>
            <p:spPr>
              <a:xfrm>
                <a:off x="5862300" y="4627900"/>
                <a:ext cx="1301400" cy="143640"/>
              </a:xfrm>
              <a:prstGeom prst="rect"/>
            </p:spPr>
          </p:pic>
        </mc:Fallback>
      </mc:AlternateContent>
      <mc:AlternateContent xmlns:mc="http://schemas.openxmlformats.org/markup-compatibility/2006" xmlns:p14="http://schemas.microsoft.com/office/powerpoint/2010/main">
        <mc:Choice Requires="p14">
          <p:contentPart p14:bwMode="auto" r:id="rId23">
            <p14:nvContentPartPr>
              <p14:cNvPr id="26" name="Ink 25"/>
              <p14:cNvContentPartPr/>
              <p14:nvPr/>
            </p14:nvContentPartPr>
            <p14:xfrm>
              <a:off x="6753537" y="4613653"/>
              <a:ext cx="360" cy="360"/>
            </p14:xfrm>
          </p:contentPart>
        </mc:Choice>
        <mc:Fallback xmlns="">
          <p:pic>
            <p:nvPicPr>
              <p:cNvPr id="26" name="Ink 25"/>
            </p:nvPicPr>
            <p:blipFill>
              <a:blip r:embed="rId24"/>
            </p:blipFill>
            <p:spPr>
              <a:xfrm>
                <a:off x="6753537" y="4613653"/>
                <a:ext cx="360" cy="360"/>
              </a:xfrm>
              <a:prstGeom prst="rect"/>
            </p:spPr>
          </p:pic>
        </mc:Fallback>
      </mc:AlternateContent>
      <p:grpSp>
        <p:nvGrpSpPr>
          <p:cNvPr id="28" name="Group 27"/>
          <p:cNvGrpSpPr/>
          <p:nvPr/>
        </p:nvGrpSpPr>
        <p:grpSpPr>
          <a:xfrm>
            <a:off x="5704820" y="4113613"/>
            <a:ext cx="1889920" cy="975627"/>
            <a:chOff x="5704820" y="4113613"/>
            <a:chExt cx="1889920" cy="975627"/>
          </a:xfrm>
        </p:grpSpPr>
        <mc:AlternateContent xmlns:mc="http://schemas.openxmlformats.org/markup-compatibility/2006" xmlns:p14="http://schemas.microsoft.com/office/powerpoint/2010/main">
          <mc:Choice Requires="p14">
            <p:contentPart p14:bwMode="auto" r:id="rId25">
              <p14:nvContentPartPr>
                <p14:cNvPr id="16" name="Ink 15"/>
                <p14:cNvContentPartPr/>
                <p14:nvPr/>
              </p14:nvContentPartPr>
              <p14:xfrm>
                <a:off x="5704820" y="4828960"/>
                <a:ext cx="1295280" cy="260280"/>
              </p14:xfrm>
            </p:contentPart>
          </mc:Choice>
          <mc:Fallback xmlns="">
            <p:pic>
              <p:nvPicPr>
                <p:cNvPr id="16" name="Ink 15"/>
              </p:nvPicPr>
              <p:blipFill>
                <a:blip r:embed="rId26"/>
              </p:blipFill>
              <p:spPr>
                <a:xfrm>
                  <a:off x="5704820" y="4828960"/>
                  <a:ext cx="1295280" cy="260280"/>
                </a:xfrm>
                <a:prstGeom prst="rect"/>
              </p:spPr>
            </p:pic>
          </mc:Fallback>
        </mc:AlternateContent>
        <mc:AlternateContent xmlns:mc="http://schemas.openxmlformats.org/markup-compatibility/2006" xmlns:p14="http://schemas.microsoft.com/office/powerpoint/2010/main">
          <mc:Choice Requires="p14">
            <p:contentPart p14:bwMode="auto" r:id="rId27">
              <p14:nvContentPartPr>
                <p14:cNvPr id="17" name="Ink 16"/>
                <p14:cNvContentPartPr/>
                <p14:nvPr/>
              </p14:nvContentPartPr>
              <p14:xfrm>
                <a:off x="7005140" y="4774960"/>
                <a:ext cx="478080" cy="59040"/>
              </p14:xfrm>
            </p:contentPart>
          </mc:Choice>
          <mc:Fallback xmlns="">
            <p:pic>
              <p:nvPicPr>
                <p:cNvPr id="17" name="Ink 16"/>
              </p:nvPicPr>
              <p:blipFill>
                <a:blip r:embed="rId28"/>
              </p:blipFill>
              <p:spPr>
                <a:xfrm>
                  <a:off x="7005140" y="4774960"/>
                  <a:ext cx="478080" cy="59040"/>
                </a:xfrm>
                <a:prstGeom prst="rect"/>
              </p:spPr>
            </p:pic>
          </mc:Fallback>
        </mc:AlternateContent>
        <mc:AlternateContent xmlns:mc="http://schemas.openxmlformats.org/markup-compatibility/2006" xmlns:p14="http://schemas.microsoft.com/office/powerpoint/2010/main">
          <mc:Choice Requires="p14">
            <p:contentPart p14:bwMode="auto" r:id="rId29">
              <p14:nvContentPartPr>
                <p14:cNvPr id="23" name="Ink 22"/>
                <p14:cNvContentPartPr/>
                <p14:nvPr/>
              </p14:nvContentPartPr>
              <p14:xfrm>
                <a:off x="7594380" y="4698820"/>
                <a:ext cx="360" cy="360"/>
              </p14:xfrm>
            </p:contentPart>
          </mc:Choice>
          <mc:Fallback xmlns="">
            <p:pic>
              <p:nvPicPr>
                <p:cNvPr id="23" name="Ink 22"/>
              </p:nvPicPr>
              <p:blipFill>
                <a:blip r:embed="rId24"/>
              </p:blipFill>
              <p:spPr>
                <a:xfrm>
                  <a:off x="7594380" y="4698820"/>
                  <a:ext cx="360" cy="360"/>
                </a:xfrm>
                <a:prstGeom prst="rect"/>
              </p:spPr>
            </p:pic>
          </mc:Fallback>
        </mc:AlternateContent>
        <mc:AlternateContent xmlns:mc="http://schemas.openxmlformats.org/markup-compatibility/2006" xmlns:p14="http://schemas.microsoft.com/office/powerpoint/2010/main">
          <mc:Choice Requires="p14">
            <p:contentPart p14:bwMode="auto" r:id="rId30">
              <p14:nvContentPartPr>
                <p14:cNvPr id="24" name="Ink 23"/>
                <p14:cNvContentPartPr/>
                <p14:nvPr/>
              </p14:nvContentPartPr>
              <p14:xfrm>
                <a:off x="6985260" y="4679740"/>
                <a:ext cx="609480" cy="24840"/>
              </p14:xfrm>
            </p:contentPart>
          </mc:Choice>
          <mc:Fallback xmlns="">
            <p:pic>
              <p:nvPicPr>
                <p:cNvPr id="24" name="Ink 23"/>
              </p:nvPicPr>
              <p:blipFill>
                <a:blip r:embed="rId31"/>
              </p:blipFill>
              <p:spPr>
                <a:xfrm>
                  <a:off x="6985260" y="4679740"/>
                  <a:ext cx="609480" cy="24840"/>
                </a:xfrm>
                <a:prstGeom prst="rect"/>
              </p:spPr>
            </p:pic>
          </mc:Fallback>
        </mc:AlternateContent>
        <mc:AlternateContent xmlns:mc="http://schemas.openxmlformats.org/markup-compatibility/2006" xmlns:p14="http://schemas.microsoft.com/office/powerpoint/2010/main">
          <mc:Choice Requires="p14">
            <p:contentPart p14:bwMode="auto" r:id="rId32">
              <p14:nvContentPartPr>
                <p14:cNvPr id="27" name="Ink 26"/>
                <p14:cNvContentPartPr/>
                <p14:nvPr/>
              </p14:nvContentPartPr>
              <p14:xfrm>
                <a:off x="5762097" y="4113613"/>
                <a:ext cx="1784160" cy="582120"/>
              </p14:xfrm>
            </p:contentPart>
          </mc:Choice>
          <mc:Fallback xmlns="">
            <p:pic>
              <p:nvPicPr>
                <p:cNvPr id="27" name="Ink 26"/>
              </p:nvPicPr>
              <p:blipFill>
                <a:blip r:embed="rId33"/>
              </p:blipFill>
              <p:spPr>
                <a:xfrm>
                  <a:off x="5762097" y="4113613"/>
                  <a:ext cx="1784160" cy="582120"/>
                </a:xfrm>
                <a:prstGeom prst="rect"/>
              </p:spPr>
            </p:pic>
          </mc:Fallback>
        </mc:AlternateContent>
      </p:grpSp>
      <p:pic>
        <p:nvPicPr>
          <p:cNvPr id="2051" name="Picture 3" descr="C:\Users\TEMP.248-070\Downloads\IMG-20240925-WA0013.jpg"/>
          <p:cNvPicPr>
            <a:picLocks noChangeAspect="1" noChangeArrowheads="1"/>
          </p:cNvPicPr>
          <p:nvPr/>
        </p:nvPicPr>
        <p:blipFill>
          <a:blip r:embed="rId34"/>
          <a:srcRect/>
          <a:stretch>
            <a:fillRect/>
          </a:stretch>
        </p:blipFill>
        <p:spPr bwMode="auto">
          <a:xfrm>
            <a:off x="1934008" y="1653886"/>
            <a:ext cx="7376247" cy="4979602"/>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78872" y="404261"/>
            <a:ext cx="5192537" cy="461665"/>
          </a:xfrm>
          <a:prstGeom prst="rect">
            <a:avLst/>
          </a:prstGeom>
          <a:noFill/>
        </p:spPr>
        <p:txBody>
          <a:bodyPr wrap="square" rtlCol="0">
            <a:spAutoFit/>
          </a:bodyPr>
          <a:lstStyle/>
          <a:p>
            <a:pPr marL="285750" indent="-28575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 CLASS DIAGRAM</a:t>
            </a:r>
          </a:p>
        </p:txBody>
      </p:sp>
      <p:sp>
        <p:nvSpPr>
          <p:cNvPr id="100" name="Text Box 99"/>
          <p:cNvSpPr txBox="1"/>
          <p:nvPr/>
        </p:nvSpPr>
        <p:spPr>
          <a:xfrm>
            <a:off x="3556000" y="1680845"/>
            <a:ext cx="5080000" cy="368300"/>
          </a:xfrm>
          <a:prstGeom prst="rect">
            <a:avLst/>
          </a:prstGeom>
          <a:noFill/>
          <a:ln w="9525">
            <a:noFill/>
          </a:ln>
        </p:spPr>
        <p:txBody>
          <a:bodyPr>
            <a:spAutoFit/>
          </a:bodyPr>
          <a:lstStyle/>
          <a:p>
            <a:pPr indent="0"/>
            <a:r>
              <a:rPr lang="en-US" b="0">
                <a:latin typeface="Times New Roman" panose="02020603050405020304" pitchFamily="18" charset="0"/>
              </a:rPr>
              <a:t> </a:t>
            </a:r>
          </a:p>
        </p:txBody>
      </p:sp>
      <p:pic>
        <p:nvPicPr>
          <p:cNvPr id="3074" name="Picture 2" descr="C:\Users\TEMP.248-070\Downloads\IMG-20240925-WA0014.jpg"/>
          <p:cNvPicPr>
            <a:picLocks noChangeAspect="1" noChangeArrowheads="1"/>
          </p:cNvPicPr>
          <p:nvPr/>
        </p:nvPicPr>
        <p:blipFill>
          <a:blip r:embed="rId2"/>
          <a:srcRect/>
          <a:stretch>
            <a:fillRect/>
          </a:stretch>
        </p:blipFill>
        <p:spPr bwMode="auto">
          <a:xfrm>
            <a:off x="2284268" y="1872095"/>
            <a:ext cx="7124700" cy="36957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581" y="462013"/>
            <a:ext cx="8528796" cy="461665"/>
          </a:xfrm>
          <a:prstGeom prst="rect">
            <a:avLst/>
          </a:prstGeom>
          <a:noFill/>
        </p:spPr>
        <p:txBody>
          <a:bodyPr wrap="square" rtlCol="0">
            <a:spAutoFit/>
          </a:bodyPr>
          <a:lstStyle/>
          <a:p>
            <a:pPr marL="457200" indent="-4572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SEQUENCE DIAGRAM</a:t>
            </a:r>
          </a:p>
        </p:txBody>
      </p:sp>
      <p:graphicFrame>
        <p:nvGraphicFramePr>
          <p:cNvPr id="9" name="Table 8"/>
          <p:cNvGraphicFramePr/>
          <p:nvPr/>
        </p:nvGraphicFramePr>
        <p:xfrm>
          <a:off x="4614545" y="2725420"/>
          <a:ext cx="1689735" cy="731520"/>
        </p:xfrm>
        <a:graphic>
          <a:graphicData uri="http://schemas.openxmlformats.org/drawingml/2006/table">
            <a:tbl>
              <a:tblPr/>
              <a:tblGrid>
                <a:gridCol w="1481455">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en-US" b="0"/>
                    </a:p>
                  </a:txBody>
                  <a:tcPr>
                    <a:lnL>
                      <a:noFill/>
                    </a:lnL>
                    <a:lnR>
                      <a:noFill/>
                    </a:lnR>
                    <a:lnT cap="flat">
                      <a:noFill/>
                    </a:lnT>
                    <a:lnB cap="flat">
                      <a:noFill/>
                    </a:lnB>
                    <a:lnTlToBr>
                      <a:noFill/>
                    </a:lnTlToBr>
                    <a:lnBlToTr>
                      <a:noFill/>
                    </a:lnBlToTr>
                    <a:noFill/>
                  </a:tcPr>
                </a:tc>
                <a:tc>
                  <a:txBody>
                    <a:bodyPr/>
                    <a:lstStyle/>
                    <a:p>
                      <a:pPr>
                        <a:buNone/>
                      </a:pPr>
                      <a:endParaRPr 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en-US"/>
                    </a:p>
                  </a:txBody>
                  <a:tcPr>
                    <a:lnL>
                      <a:noFill/>
                    </a:lnL>
                    <a:lnR>
                      <a:noFill/>
                    </a:lnR>
                    <a:lnT cap="flat">
                      <a:noFill/>
                    </a:lnT>
                    <a:lnB cap="flat">
                      <a:noFill/>
                    </a:lnB>
                    <a:lnTlToBr>
                      <a:noFill/>
                    </a:lnTlToBr>
                    <a:lnBlToTr>
                      <a:noFill/>
                    </a:lnBlToTr>
                    <a:noFill/>
                  </a:tcPr>
                </a:tc>
                <a:tc>
                  <a:txBody>
                    <a:bodyPr/>
                    <a:lstStyle/>
                    <a:p>
                      <a:pPr indent="0">
                        <a:buNone/>
                      </a:pPr>
                      <a:endParaRPr 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 name="Text Box 10"/>
          <p:cNvSpPr txBox="1"/>
          <p:nvPr/>
        </p:nvSpPr>
        <p:spPr>
          <a:xfrm>
            <a:off x="3895090" y="4244975"/>
            <a:ext cx="7484110" cy="1800860"/>
          </a:xfrm>
          <a:prstGeom prst="rect">
            <a:avLst/>
          </a:prstGeom>
          <a:noFill/>
          <a:ln w="9525">
            <a:noFill/>
          </a:ln>
        </p:spPr>
        <p:txBody>
          <a:bodyPr>
            <a:noAutofit/>
          </a:bodyPr>
          <a:lstStyle/>
          <a:p>
            <a:pPr indent="0"/>
            <a:r>
              <a:rPr lang="en-US" b="0">
                <a:latin typeface="Times New Roman" panose="02020603050405020304" pitchFamily="18" charset="0"/>
              </a:rPr>
              <a:t> </a:t>
            </a:r>
            <a:endParaRPr lang="en-US" sz="2000" b="0">
              <a:latin typeface="Times New Roman" panose="02020603050405020304" pitchFamily="18" charset="0"/>
            </a:endParaRPr>
          </a:p>
          <a:p>
            <a:pPr indent="0"/>
            <a:r>
              <a:rPr lang="en-US" sz="2000" b="0">
                <a:latin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691140" y="3670300"/>
              <a:ext cx="752400" cy="20880"/>
            </p14:xfrm>
          </p:contentPart>
        </mc:Choice>
        <mc:Fallback xmlns="">
          <p:pic>
            <p:nvPicPr>
              <p:cNvPr id="4" name="Ink 3"/>
            </p:nvPicPr>
            <p:blipFill>
              <a:blip r:embed="rId3"/>
            </p:blipFill>
            <p:spPr>
              <a:xfrm>
                <a:off x="4691140" y="3670300"/>
                <a:ext cx="752400" cy="2088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385102" y="4089234"/>
              <a:ext cx="45720" cy="360"/>
            </p14:xfrm>
          </p:contentPart>
        </mc:Choice>
        <mc:Fallback xmlns="">
          <p:pic>
            <p:nvPicPr>
              <p:cNvPr id="6" name="Ink 5"/>
            </p:nvPicPr>
            <p:blipFill>
              <a:blip r:embed="rId5"/>
            </p:blipFill>
            <p:spPr>
              <a:xfrm>
                <a:off x="4385102" y="4089234"/>
                <a:ext cx="45720" cy="360"/>
              </a:xfrm>
              <a:prstGeom prst="rect"/>
            </p:spPr>
          </p:pic>
        </mc:Fallback>
      </mc:AlternateContent>
      <p:sp>
        <p:nvSpPr>
          <p:cNvPr id="3" name="Rectangle 2"/>
          <p:cNvSpPr/>
          <p:nvPr/>
        </p:nvSpPr>
        <p:spPr>
          <a:xfrm>
            <a:off x="1912938" y="1103890"/>
            <a:ext cx="6616700" cy="2530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27" name="Picture 3" descr="C:\Users\TEMP.248-070\Downloads\IMG-20240925-WA0018.jpg"/>
          <p:cNvPicPr>
            <a:picLocks noChangeAspect="1" noChangeArrowheads="1"/>
          </p:cNvPicPr>
          <p:nvPr/>
        </p:nvPicPr>
        <p:blipFill>
          <a:blip r:embed="rId6"/>
          <a:srcRect/>
          <a:stretch>
            <a:fillRect/>
          </a:stretch>
        </p:blipFill>
        <p:spPr bwMode="auto">
          <a:xfrm>
            <a:off x="3775364" y="1331804"/>
            <a:ext cx="4496798" cy="5253472"/>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flipH="1">
            <a:off x="714274" y="394635"/>
            <a:ext cx="4776538" cy="461665"/>
          </a:xfrm>
          <a:prstGeom prst="rect">
            <a:avLst/>
          </a:prstGeom>
          <a:noFill/>
        </p:spPr>
        <p:txBody>
          <a:bodyPr wrap="square" rtlCol="0">
            <a:spAutoFit/>
          </a:bodyPr>
          <a:lstStyle/>
          <a:p>
            <a:pPr marL="457200" indent="-4572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ACTIVITY DIAGRAM</a:t>
            </a:r>
          </a:p>
        </p:txBody>
      </p:sp>
      <p:pic>
        <p:nvPicPr>
          <p:cNvPr id="3" name="Picture 2"/>
          <p:cNvPicPr>
            <a:picLocks noChangeAspect="1"/>
          </p:cNvPicPr>
          <p:nvPr/>
        </p:nvPicPr>
        <p:blipFill>
          <a:blip r:embed="rId2"/>
          <a:stretch>
            <a:fillRect/>
          </a:stretch>
        </p:blipFill>
        <p:spPr>
          <a:xfrm>
            <a:off x="2550795" y="1455667"/>
            <a:ext cx="6092825" cy="4772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124" y="218941"/>
            <a:ext cx="4307589"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SAMPLE CODE</a:t>
            </a:r>
            <a:endParaRPr lang="en-IN" sz="4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403797" y="1725769"/>
            <a:ext cx="184731" cy="369332"/>
          </a:xfrm>
          <a:prstGeom prst="rect">
            <a:avLst/>
          </a:prstGeom>
          <a:noFill/>
        </p:spPr>
        <p:txBody>
          <a:bodyPr wrap="none" rtlCol="0">
            <a:spAutoFit/>
          </a:bodyPr>
          <a:lstStyle/>
          <a:p>
            <a:endParaRPr lang="en-IN" dirty="0"/>
          </a:p>
        </p:txBody>
      </p:sp>
      <p:sp>
        <p:nvSpPr>
          <p:cNvPr id="7" name="TextBox 6"/>
          <p:cNvSpPr txBox="1"/>
          <p:nvPr/>
        </p:nvSpPr>
        <p:spPr>
          <a:xfrm>
            <a:off x="515155" y="1413384"/>
            <a:ext cx="6284890" cy="5324535"/>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django.shortcuts</a:t>
            </a:r>
            <a:r>
              <a:rPr lang="en-IN" sz="2000" dirty="0">
                <a:latin typeface="Times New Roman" panose="02020603050405020304" pitchFamily="18" charset="0"/>
                <a:cs typeface="Times New Roman" panose="02020603050405020304" pitchFamily="18" charset="0"/>
              </a:rPr>
              <a:t> import render</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django.template</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RequestContext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django.contrib</a:t>
            </a:r>
            <a:r>
              <a:rPr lang="en-IN" sz="2000" dirty="0">
                <a:latin typeface="Times New Roman" panose="02020603050405020304" pitchFamily="18" charset="0"/>
                <a:cs typeface="Times New Roman" panose="02020603050405020304" pitchFamily="18" charset="0"/>
              </a:rPr>
              <a:t> import messages</a:t>
            </a: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django.http</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HttpResponse</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import </a:t>
            </a:r>
            <a:r>
              <a:rPr lang="en-IN" sz="2000" dirty="0" err="1">
                <a:latin typeface="Times New Roman" panose="02020603050405020304" pitchFamily="18" charset="0"/>
                <a:cs typeface="Times New Roman" panose="02020603050405020304" pitchFamily="18" charset="0"/>
              </a:rPr>
              <a:t>os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import </a:t>
            </a:r>
            <a:r>
              <a:rPr lang="en-IN" sz="2000" dirty="0" err="1">
                <a:latin typeface="Times New Roman" panose="02020603050405020304" pitchFamily="18" charset="0"/>
                <a:cs typeface="Times New Roman" panose="02020603050405020304" pitchFamily="18" charset="0"/>
              </a:rPr>
              <a:t>matplotlib.pyplot</a:t>
            </a:r>
            <a:r>
              <a:rPr lang="en-IN" sz="2000" dirty="0">
                <a:latin typeface="Times New Roman" panose="02020603050405020304" pitchFamily="18" charset="0"/>
                <a:cs typeface="Times New Roman" panose="02020603050405020304" pitchFamily="18" charset="0"/>
              </a:rPr>
              <a:t> as </a:t>
            </a:r>
            <a:r>
              <a:rPr lang="en-IN" sz="2000" dirty="0" err="1">
                <a:latin typeface="Times New Roman" panose="02020603050405020304" pitchFamily="18" charset="0"/>
                <a:cs typeface="Times New Roman" panose="02020603050405020304" pitchFamily="18" charset="0"/>
              </a:rPr>
              <a:t>plt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import pandas as </a:t>
            </a:r>
            <a:r>
              <a:rPr lang="en-IN" sz="2000" dirty="0" err="1">
                <a:latin typeface="Times New Roman" panose="02020603050405020304" pitchFamily="18" charset="0"/>
                <a:cs typeface="Times New Roman" panose="02020603050405020304" pitchFamily="18" charset="0"/>
              </a:rPr>
              <a:t>pd</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import </a:t>
            </a:r>
            <a:r>
              <a:rPr lang="en-IN" sz="2000" dirty="0" err="1">
                <a:latin typeface="Times New Roman" panose="02020603050405020304" pitchFamily="18" charset="0"/>
                <a:cs typeface="Times New Roman" panose="02020603050405020304" pitchFamily="18" charset="0"/>
              </a:rPr>
              <a:t>numpy</a:t>
            </a:r>
            <a:r>
              <a:rPr lang="en-IN" sz="2000" dirty="0">
                <a:latin typeface="Times New Roman" panose="02020603050405020304" pitchFamily="18" charset="0"/>
                <a:cs typeface="Times New Roman" panose="02020603050405020304" pitchFamily="18" charset="0"/>
              </a:rPr>
              <a:t> as </a:t>
            </a:r>
            <a:r>
              <a:rPr lang="en-IN" sz="2000" dirty="0" err="1">
                <a:latin typeface="Times New Roman" panose="02020603050405020304" pitchFamily="18" charset="0"/>
                <a:cs typeface="Times New Roman" panose="02020603050405020304" pitchFamily="18" charset="0"/>
              </a:rPr>
              <a:t>np</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sklearn.preprocessing</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LabelEncoder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sklearn.preprocessing</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MinMaxScaler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sklearn.ensemble</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RandomForestRegressor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sklearn.model_selection</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train_test_split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from </a:t>
            </a:r>
            <a:r>
              <a:rPr lang="en-IN" sz="2000" dirty="0" err="1">
                <a:latin typeface="Times New Roman" panose="02020603050405020304" pitchFamily="18" charset="0"/>
                <a:cs typeface="Times New Roman" panose="02020603050405020304" pitchFamily="18" charset="0"/>
              </a:rPr>
              <a:t>sklearn.cluster</a:t>
            </a:r>
            <a:r>
              <a:rPr lang="en-IN" sz="2000" dirty="0">
                <a:latin typeface="Times New Roman" panose="02020603050405020304" pitchFamily="18" charset="0"/>
                <a:cs typeface="Times New Roman" panose="02020603050405020304" pitchFamily="18" charset="0"/>
              </a:rPr>
              <a:t> import </a:t>
            </a:r>
            <a:r>
              <a:rPr lang="en-IN" sz="2000" dirty="0" err="1">
                <a:latin typeface="Times New Roman" panose="02020603050405020304" pitchFamily="18" charset="0"/>
                <a:cs typeface="Times New Roman" panose="02020603050405020304" pitchFamily="18" charset="0"/>
              </a:rPr>
              <a:t>Kmeans</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global dataset, </a:t>
            </a:r>
            <a:r>
              <a:rPr lang="en-IN" sz="2000" dirty="0" err="1">
                <a:latin typeface="Times New Roman" panose="02020603050405020304" pitchFamily="18" charset="0"/>
                <a:cs typeface="Times New Roman" panose="02020603050405020304" pitchFamily="18" charset="0"/>
              </a:rPr>
              <a:t>kmeans_cluster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theft_cls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rape_cls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murder_cls</a:t>
            </a:r>
            <a:endParaRPr lang="en-IN" sz="2000" dirty="0">
              <a:latin typeface="Times New Roman" panose="02020603050405020304" pitchFamily="18" charset="0"/>
              <a:cs typeface="Times New Roman" panose="02020603050405020304" pitchFamily="18" charset="0"/>
            </a:endParaRPr>
          </a:p>
          <a:p>
            <a:r>
              <a:rPr lang="en-IN" sz="2000" dirty="0" err="1">
                <a:latin typeface="Times New Roman" panose="02020603050405020304" pitchFamily="18" charset="0"/>
                <a:cs typeface="Times New Roman" panose="02020603050405020304" pitchFamily="18" charset="0"/>
              </a:rPr>
              <a:t>sc</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MinMaxScaler</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feature_range</a:t>
            </a:r>
            <a:r>
              <a:rPr lang="en-IN" sz="2000" dirty="0">
                <a:latin typeface="Times New Roman" panose="02020603050405020304" pitchFamily="18" charset="0"/>
                <a:cs typeface="Times New Roman" panose="02020603050405020304" pitchFamily="18" charset="0"/>
              </a:rPr>
              <a:t> = (0, 1))</a:t>
            </a:r>
          </a:p>
          <a:p>
            <a:r>
              <a:rPr lang="en-IN" sz="2000" dirty="0">
                <a:latin typeface="Times New Roman" panose="02020603050405020304" pitchFamily="18" charset="0"/>
                <a:cs typeface="Times New Roman" panose="02020603050405020304" pitchFamily="18" charset="0"/>
              </a:rPr>
              <a:t>le1 = </a:t>
            </a:r>
            <a:r>
              <a:rPr lang="en-IN" sz="2000" dirty="0" err="1">
                <a:latin typeface="Times New Roman" panose="02020603050405020304" pitchFamily="18" charset="0"/>
                <a:cs typeface="Times New Roman" panose="02020603050405020304" pitchFamily="18" charset="0"/>
              </a:rPr>
              <a:t>LabelEncoder</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99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2"/>
            <a:ext cx="5926015" cy="748146"/>
          </a:xfrm>
        </p:spPr>
        <p:txBody>
          <a:bodyPr>
            <a:normAutofit/>
          </a:bodyPr>
          <a:lstStyle/>
          <a:p>
            <a:r>
              <a:rPr lang="en-US" sz="4000" b="1" dirty="0">
                <a:latin typeface="Times New Roman" panose="02020603050405020304" pitchFamily="18" charset="0"/>
                <a:cs typeface="Times New Roman" panose="02020603050405020304" pitchFamily="18" charset="0"/>
              </a:rPr>
              <a:t>  </a:t>
            </a:r>
            <a:r>
              <a:rPr lang="en-US" sz="4000" b="1" dirty="0">
                <a:solidFill>
                  <a:schemeClr val="tx1"/>
                </a:solidFill>
                <a:latin typeface="Times New Roman" panose="02020603050405020304" pitchFamily="18" charset="0"/>
                <a:cs typeface="Times New Roman" panose="02020603050405020304" pitchFamily="18" charset="0"/>
              </a:rPr>
              <a:t>CONTENTS:</a:t>
            </a:r>
            <a:endParaRPr lang="en-IN" sz="40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8068" y="1066800"/>
            <a:ext cx="10920047" cy="5791200"/>
          </a:xfrm>
        </p:spPr>
        <p:txBody>
          <a:bodyPr>
            <a:normAutofit/>
          </a:bodyPr>
          <a:lstStyle/>
          <a:p>
            <a:pPr marL="354965" indent="-342265">
              <a:lnSpc>
                <a:spcPct val="100000"/>
              </a:lnSpc>
              <a:spcBef>
                <a:spcPts val="1080"/>
              </a:spcBef>
              <a:buAutoNum type="arabicPeriod"/>
              <a:tabLst>
                <a:tab pos="354965" algn="l"/>
              </a:tabLst>
            </a:pPr>
            <a:r>
              <a:rPr lang="en-IN" sz="2400" spc="-10" dirty="0">
                <a:latin typeface="Times New Roman" panose="02020603050405020304"/>
                <a:cs typeface="Times New Roman" panose="02020603050405020304"/>
              </a:rPr>
              <a:t>Abstract</a:t>
            </a:r>
          </a:p>
          <a:p>
            <a:pPr marL="354965" indent="-342265">
              <a:lnSpc>
                <a:spcPct val="100000"/>
              </a:lnSpc>
              <a:spcBef>
                <a:spcPts val="1080"/>
              </a:spcBef>
              <a:buAutoNum type="arabicPeriod"/>
              <a:tabLst>
                <a:tab pos="354965" algn="l"/>
              </a:tabLst>
            </a:pPr>
            <a:r>
              <a:rPr lang="en-IN" sz="2400" spc="-10" dirty="0">
                <a:latin typeface="Times New Roman" panose="02020603050405020304"/>
                <a:cs typeface="Times New Roman" panose="02020603050405020304"/>
              </a:rPr>
              <a:t>Introduction</a:t>
            </a:r>
            <a:endParaRPr lang="en-IN" sz="2400" dirty="0">
              <a:latin typeface="Times New Roman" panose="02020603050405020304"/>
              <a:cs typeface="Times New Roman" panose="02020603050405020304"/>
            </a:endParaRP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Existing</a:t>
            </a:r>
            <a:r>
              <a:rPr lang="en-IN" sz="2400" spc="-45" dirty="0">
                <a:latin typeface="Times New Roman" panose="02020603050405020304"/>
                <a:cs typeface="Times New Roman" panose="02020603050405020304"/>
              </a:rPr>
              <a:t> </a:t>
            </a:r>
            <a:r>
              <a:rPr lang="en-IN" sz="2400" dirty="0">
                <a:latin typeface="Times New Roman" panose="02020603050405020304"/>
                <a:cs typeface="Times New Roman" panose="02020603050405020304"/>
              </a:rPr>
              <a:t>System</a:t>
            </a:r>
            <a:r>
              <a:rPr lang="en-IN" sz="2400" spc="-40" dirty="0">
                <a:latin typeface="Times New Roman" panose="02020603050405020304"/>
                <a:cs typeface="Times New Roman" panose="02020603050405020304"/>
              </a:rPr>
              <a:t> </a:t>
            </a: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Disadvantages</a:t>
            </a:r>
            <a:r>
              <a:rPr lang="en-IN" sz="2400" spc="-40" dirty="0">
                <a:latin typeface="Times New Roman" panose="02020603050405020304"/>
                <a:cs typeface="Times New Roman" panose="02020603050405020304"/>
              </a:rPr>
              <a:t> </a:t>
            </a:r>
            <a:r>
              <a:rPr lang="en-IN" sz="2400" dirty="0">
                <a:latin typeface="Times New Roman" panose="02020603050405020304"/>
                <a:cs typeface="Times New Roman" panose="02020603050405020304"/>
              </a:rPr>
              <a:t>of</a:t>
            </a:r>
            <a:r>
              <a:rPr lang="en-IN" sz="2400" spc="-30" dirty="0">
                <a:latin typeface="Times New Roman" panose="02020603050405020304"/>
                <a:cs typeface="Times New Roman" panose="02020603050405020304"/>
              </a:rPr>
              <a:t> </a:t>
            </a:r>
            <a:r>
              <a:rPr lang="en-IN" sz="2400" dirty="0">
                <a:latin typeface="Times New Roman" panose="02020603050405020304"/>
                <a:cs typeface="Times New Roman" panose="02020603050405020304"/>
              </a:rPr>
              <a:t>Existing</a:t>
            </a:r>
            <a:r>
              <a:rPr lang="en-IN" sz="2400" spc="-35" dirty="0">
                <a:latin typeface="Times New Roman" panose="02020603050405020304"/>
                <a:cs typeface="Times New Roman" panose="02020603050405020304"/>
              </a:rPr>
              <a:t> </a:t>
            </a:r>
            <a:r>
              <a:rPr lang="en-IN" sz="2400" spc="-10" dirty="0">
                <a:latin typeface="Times New Roman" panose="02020603050405020304"/>
                <a:cs typeface="Times New Roman" panose="02020603050405020304"/>
              </a:rPr>
              <a:t>System</a:t>
            </a: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Proposed</a:t>
            </a:r>
            <a:r>
              <a:rPr lang="en-IN" sz="2400" spc="-35" dirty="0">
                <a:latin typeface="Times New Roman" panose="02020603050405020304"/>
                <a:cs typeface="Times New Roman" panose="02020603050405020304"/>
              </a:rPr>
              <a:t> </a:t>
            </a:r>
            <a:r>
              <a:rPr lang="en-IN" sz="2400" dirty="0">
                <a:latin typeface="Times New Roman" panose="02020603050405020304"/>
                <a:cs typeface="Times New Roman" panose="02020603050405020304"/>
              </a:rPr>
              <a:t>System</a:t>
            </a:r>
            <a:r>
              <a:rPr lang="en-IN" sz="2400" spc="-60" dirty="0">
                <a:latin typeface="Times New Roman" panose="02020603050405020304"/>
                <a:cs typeface="Times New Roman" panose="02020603050405020304"/>
              </a:rPr>
              <a:t> </a:t>
            </a: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Advantages</a:t>
            </a:r>
            <a:r>
              <a:rPr lang="en-IN" sz="2400" spc="-50" dirty="0">
                <a:latin typeface="Times New Roman" panose="02020603050405020304"/>
                <a:cs typeface="Times New Roman" panose="02020603050405020304"/>
              </a:rPr>
              <a:t> </a:t>
            </a:r>
            <a:r>
              <a:rPr lang="en-IN" sz="2400" dirty="0">
                <a:latin typeface="Times New Roman" panose="02020603050405020304"/>
                <a:cs typeface="Times New Roman" panose="02020603050405020304"/>
              </a:rPr>
              <a:t>of</a:t>
            </a:r>
            <a:r>
              <a:rPr lang="en-IN" sz="2400" spc="-35" dirty="0">
                <a:latin typeface="Times New Roman" panose="02020603050405020304"/>
                <a:cs typeface="Times New Roman" panose="02020603050405020304"/>
              </a:rPr>
              <a:t> </a:t>
            </a:r>
            <a:r>
              <a:rPr lang="en-IN" sz="2400" spc="-10" dirty="0">
                <a:latin typeface="Times New Roman" panose="02020603050405020304"/>
                <a:cs typeface="Times New Roman" panose="02020603050405020304"/>
              </a:rPr>
              <a:t>Proposed System</a:t>
            </a:r>
            <a:endParaRPr lang="en-IN" sz="2400" dirty="0">
              <a:latin typeface="Times New Roman" panose="02020603050405020304"/>
              <a:cs typeface="Times New Roman" panose="02020603050405020304"/>
            </a:endParaRP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System</a:t>
            </a:r>
            <a:r>
              <a:rPr lang="en-IN" sz="2400" spc="-20" dirty="0">
                <a:latin typeface="Times New Roman" panose="02020603050405020304"/>
                <a:cs typeface="Times New Roman" panose="02020603050405020304"/>
              </a:rPr>
              <a:t> </a:t>
            </a:r>
            <a:r>
              <a:rPr lang="en-IN" sz="2400" spc="-10" dirty="0">
                <a:latin typeface="Times New Roman" panose="02020603050405020304"/>
                <a:cs typeface="Times New Roman" panose="02020603050405020304"/>
              </a:rPr>
              <a:t>Requirements</a:t>
            </a:r>
          </a:p>
          <a:p>
            <a:pPr marL="354965" indent="-342265">
              <a:lnSpc>
                <a:spcPct val="100000"/>
              </a:lnSpc>
              <a:spcBef>
                <a:spcPts val="1080"/>
              </a:spcBef>
              <a:buAutoNum type="arabicPeriod"/>
              <a:tabLst>
                <a:tab pos="354965" algn="l"/>
              </a:tabLst>
            </a:pPr>
            <a:r>
              <a:rPr lang="en-IN" sz="2400" spc="-10" dirty="0">
                <a:latin typeface="Times New Roman" panose="02020603050405020304"/>
                <a:cs typeface="Times New Roman" panose="02020603050405020304"/>
              </a:rPr>
              <a:t>Novelty of project</a:t>
            </a:r>
            <a:endParaRPr lang="en-IN" sz="2400" dirty="0">
              <a:latin typeface="Times New Roman" panose="02020603050405020304"/>
              <a:cs typeface="Times New Roman" panose="02020603050405020304"/>
            </a:endParaRPr>
          </a:p>
          <a:p>
            <a:pPr marL="354965" indent="-342265">
              <a:lnSpc>
                <a:spcPct val="100000"/>
              </a:lnSpc>
              <a:spcBef>
                <a:spcPts val="1085"/>
              </a:spcBef>
              <a:buAutoNum type="arabicPeriod"/>
              <a:tabLst>
                <a:tab pos="354965" algn="l"/>
              </a:tabLst>
            </a:pPr>
            <a:r>
              <a:rPr lang="en-IN" sz="2400" spc="-10" dirty="0">
                <a:latin typeface="Times New Roman" panose="02020603050405020304"/>
                <a:cs typeface="Times New Roman" panose="02020603050405020304"/>
              </a:rPr>
              <a:t>System</a:t>
            </a:r>
            <a:r>
              <a:rPr lang="en-IN" sz="2400" spc="-80" dirty="0">
                <a:latin typeface="Times New Roman" panose="02020603050405020304"/>
                <a:cs typeface="Times New Roman" panose="02020603050405020304"/>
              </a:rPr>
              <a:t> </a:t>
            </a:r>
            <a:r>
              <a:rPr lang="en-IN" sz="2400" spc="-10" dirty="0">
                <a:latin typeface="Times New Roman" panose="02020603050405020304"/>
                <a:cs typeface="Times New Roman" panose="02020603050405020304"/>
              </a:rPr>
              <a:t>Architecture</a:t>
            </a:r>
          </a:p>
          <a:p>
            <a:pPr marL="354965" indent="-342265">
              <a:lnSpc>
                <a:spcPct val="100000"/>
              </a:lnSpc>
              <a:spcBef>
                <a:spcPts val="1085"/>
              </a:spcBef>
              <a:buAutoNum type="arabicPeriod"/>
              <a:tabLst>
                <a:tab pos="354965" algn="l"/>
              </a:tabLst>
            </a:pPr>
            <a:r>
              <a:rPr lang="en-IN" sz="2400" spc="-10" dirty="0">
                <a:latin typeface="Times New Roman" panose="02020603050405020304"/>
                <a:cs typeface="Times New Roman" panose="02020603050405020304"/>
              </a:rPr>
              <a:t>Modules</a:t>
            </a:r>
            <a:endParaRPr lang="en-IN" sz="2400" dirty="0">
              <a:latin typeface="Times New Roman" panose="02020603050405020304"/>
              <a:cs typeface="Times New Roman" panose="02020603050405020304"/>
            </a:endParaRPr>
          </a:p>
          <a:p>
            <a:pPr marL="354965" indent="-342265">
              <a:lnSpc>
                <a:spcPct val="100000"/>
              </a:lnSpc>
              <a:spcBef>
                <a:spcPts val="1080"/>
              </a:spcBef>
              <a:buAutoNum type="arabicPeriod"/>
              <a:tabLst>
                <a:tab pos="354965" algn="l"/>
              </a:tabLst>
            </a:pPr>
            <a:r>
              <a:rPr lang="en-IN" sz="2400" dirty="0">
                <a:latin typeface="Times New Roman" panose="02020603050405020304"/>
                <a:cs typeface="Times New Roman" panose="02020603050405020304"/>
              </a:rPr>
              <a:t>UML</a:t>
            </a:r>
            <a:r>
              <a:rPr lang="en-IN" sz="2400" spc="-90" dirty="0">
                <a:latin typeface="Times New Roman" panose="02020603050405020304"/>
                <a:cs typeface="Times New Roman" panose="02020603050405020304"/>
              </a:rPr>
              <a:t> </a:t>
            </a:r>
            <a:r>
              <a:rPr lang="en-IN" sz="2400" spc="-10" dirty="0">
                <a:latin typeface="Times New Roman" panose="02020603050405020304"/>
                <a:cs typeface="Times New Roman" panose="02020603050405020304"/>
              </a:rPr>
              <a:t>Diagrams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397" y="476518"/>
            <a:ext cx="11702603" cy="655564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le2 = </a:t>
            </a:r>
            <a:r>
              <a:rPr lang="en-IN" sz="2000" dirty="0" err="1">
                <a:latin typeface="Times New Roman" panose="02020603050405020304" pitchFamily="18" charset="0"/>
                <a:cs typeface="Times New Roman" panose="02020603050405020304" pitchFamily="18" charset="0"/>
              </a:rPr>
              <a:t>LabelEncoder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le3 = </a:t>
            </a:r>
            <a:r>
              <a:rPr lang="en-IN" sz="2000" dirty="0" err="1">
                <a:latin typeface="Times New Roman" panose="02020603050405020304" pitchFamily="18" charset="0"/>
                <a:cs typeface="Times New Roman" panose="02020603050405020304" pitchFamily="18" charset="0"/>
              </a:rPr>
              <a:t>LabelEncoder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le4 = </a:t>
            </a:r>
            <a:r>
              <a:rPr lang="en-IN" sz="2000" dirty="0" err="1">
                <a:latin typeface="Times New Roman" panose="02020603050405020304" pitchFamily="18" charset="0"/>
                <a:cs typeface="Times New Roman" panose="02020603050405020304" pitchFamily="18" charset="0"/>
              </a:rPr>
              <a:t>LabelEncoder</a:t>
            </a:r>
            <a:r>
              <a:rPr lang="en-IN" sz="2000" dirty="0">
                <a:latin typeface="Times New Roman" panose="02020603050405020304" pitchFamily="18" charset="0"/>
                <a:cs typeface="Times New Roman" panose="02020603050405020304" pitchFamily="18" charset="0"/>
              </a:rPr>
              <a:t>()</a:t>
            </a:r>
          </a:p>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UploadDatasetAction</a:t>
            </a:r>
            <a:r>
              <a:rPr lang="en-IN" sz="2000" dirty="0">
                <a:latin typeface="Times New Roman" panose="02020603050405020304" pitchFamily="18" charset="0"/>
                <a:cs typeface="Times New Roman" panose="02020603050405020304" pitchFamily="18" charset="0"/>
              </a:rPr>
              <a:t>(request):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'POST':</a:t>
            </a:r>
          </a:p>
          <a:p>
            <a:pPr algn="just"/>
            <a:r>
              <a:rPr lang="en-IN" sz="2000" dirty="0">
                <a:latin typeface="Times New Roman" panose="02020603050405020304" pitchFamily="18" charset="0"/>
                <a:cs typeface="Times New Roman" panose="02020603050405020304" pitchFamily="18" charset="0"/>
              </a:rPr>
              <a:t>      global dataset, </a:t>
            </a:r>
            <a:r>
              <a:rPr lang="en-IN" sz="2000" dirty="0" err="1">
                <a:latin typeface="Times New Roman" panose="02020603050405020304" pitchFamily="18" charset="0"/>
                <a:cs typeface="Times New Roman" panose="02020603050405020304" pitchFamily="18" charset="0"/>
              </a:rPr>
              <a:t>kmeans_cluster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theft_cls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rape_cls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murder_cls</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myfile</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request.FILES</a:t>
            </a:r>
            <a:r>
              <a:rPr lang="en-IN" sz="2000" dirty="0">
                <a:latin typeface="Times New Roman" panose="02020603050405020304" pitchFamily="18" charset="0"/>
                <a:cs typeface="Times New Roman" panose="02020603050405020304" pitchFamily="18" charset="0"/>
              </a:rPr>
              <a:t>['t1']        </a:t>
            </a:r>
          </a:p>
          <a:p>
            <a:pPr lvl="1" algn="just"/>
            <a:r>
              <a:rPr lang="en-IN" sz="2000" dirty="0">
                <a:latin typeface="Times New Roman" panose="02020603050405020304" pitchFamily="18" charset="0"/>
                <a:cs typeface="Times New Roman" panose="02020603050405020304" pitchFamily="18" charset="0"/>
              </a:rPr>
              <a:t> dataset = </a:t>
            </a:r>
            <a:r>
              <a:rPr lang="en-IN" sz="2000" dirty="0" err="1">
                <a:latin typeface="Times New Roman" panose="02020603050405020304" pitchFamily="18" charset="0"/>
                <a:cs typeface="Times New Roman" panose="02020603050405020304" pitchFamily="18" charset="0"/>
              </a:rPr>
              <a:t>pd.read_csv</a:t>
            </a:r>
            <a:r>
              <a:rPr lang="en-IN" sz="2000" dirty="0">
                <a:latin typeface="Times New Roman" panose="02020603050405020304" pitchFamily="18" charset="0"/>
                <a:cs typeface="Times New Roman" panose="02020603050405020304" pitchFamily="18" charset="0"/>
              </a:rPr>
              <a:t>("Dataset/Dataset.csv", </a:t>
            </a:r>
            <a:r>
              <a:rPr lang="en-IN" sz="2000" dirty="0" err="1">
                <a:latin typeface="Times New Roman" panose="02020603050405020304" pitchFamily="18" charset="0"/>
                <a:cs typeface="Times New Roman" panose="02020603050405020304" pitchFamily="18" charset="0"/>
              </a:rPr>
              <a:t>usecols</a:t>
            </a:r>
            <a:r>
              <a:rPr lang="en-IN" sz="2000" dirty="0">
                <a:latin typeface="Times New Roman" panose="02020603050405020304" pitchFamily="18" charset="0"/>
                <a:cs typeface="Times New Roman" panose="02020603050405020304" pitchFamily="18" charset="0"/>
              </a:rPr>
              <a:t>=['States/</a:t>
            </a:r>
            <a:r>
              <a:rPr lang="en-IN" sz="2000" dirty="0" err="1">
                <a:latin typeface="Times New Roman" panose="02020603050405020304" pitchFamily="18" charset="0"/>
                <a:cs typeface="Times New Roman" panose="02020603050405020304" pitchFamily="18" charset="0"/>
              </a:rPr>
              <a:t>UTs','District</a:t>
            </a:r>
            <a:r>
              <a:rPr lang="en-IN" sz="2000" dirty="0">
                <a:latin typeface="Times New Roman" panose="02020603050405020304" pitchFamily="18" charset="0"/>
                <a:cs typeface="Times New Roman" panose="02020603050405020304" pitchFamily="18" charset="0"/>
              </a:rPr>
              <a:t>', 'Murder', 'Rape', 'Theft',     '</a:t>
            </a:r>
            <a:r>
              <a:rPr lang="en-IN" sz="2000" dirty="0" err="1">
                <a:latin typeface="Times New Roman" panose="02020603050405020304" pitchFamily="18" charset="0"/>
                <a:cs typeface="Times New Roman" panose="02020603050405020304" pitchFamily="18" charset="0"/>
              </a:rPr>
              <a:t>Dowry_Deaths',’Year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dataset.fillna</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 = True)       </a:t>
            </a:r>
          </a:p>
          <a:p>
            <a:pPr algn="just"/>
            <a:r>
              <a:rPr lang="en-IN" sz="2000" dirty="0">
                <a:latin typeface="Times New Roman" panose="02020603050405020304" pitchFamily="18" charset="0"/>
                <a:cs typeface="Times New Roman" panose="02020603050405020304" pitchFamily="18" charset="0"/>
              </a:rPr>
              <a:t>       cols = ['States/UTs', 'District']        </a:t>
            </a:r>
          </a:p>
          <a:p>
            <a:pPr algn="just"/>
            <a:r>
              <a:rPr lang="en-IN" sz="2000" dirty="0">
                <a:latin typeface="Times New Roman" panose="02020603050405020304" pitchFamily="18" charset="0"/>
                <a:cs typeface="Times New Roman" panose="02020603050405020304" pitchFamily="18" charset="0"/>
              </a:rPr>
              <a:t>       dataset[cols[0]]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(le1.fit_transform(dataset[cols[0]].</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dataset[cols[1]]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(le2.fit_transform(dataset[cols[1]].</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X = </a:t>
            </a:r>
            <a:r>
              <a:rPr lang="en-IN" sz="2000" dirty="0" err="1">
                <a:latin typeface="Times New Roman" panose="02020603050405020304" pitchFamily="18" charset="0"/>
                <a:cs typeface="Times New Roman" panose="02020603050405020304" pitchFamily="18" charset="0"/>
              </a:rPr>
              <a:t>dataset.values</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X = </a:t>
            </a:r>
            <a:r>
              <a:rPr lang="en-IN" sz="2000" dirty="0" err="1">
                <a:latin typeface="Times New Roman" panose="02020603050405020304" pitchFamily="18" charset="0"/>
                <a:cs typeface="Times New Roman" panose="02020603050405020304" pitchFamily="18" charset="0"/>
              </a:rPr>
              <a:t>sc.fit_transform</a:t>
            </a:r>
            <a:r>
              <a:rPr lang="en-IN" sz="2000" dirty="0">
                <a:latin typeface="Times New Roman" panose="02020603050405020304" pitchFamily="18" charset="0"/>
                <a:cs typeface="Times New Roman" panose="02020603050405020304" pitchFamily="18" charset="0"/>
              </a:rPr>
              <a:t>(X)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kmeans_cluster</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KMeans</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n_clusters</a:t>
            </a:r>
            <a:r>
              <a:rPr lang="en-IN" sz="2000" dirty="0">
                <a:latin typeface="Times New Roman" panose="02020603050405020304" pitchFamily="18" charset="0"/>
                <a:cs typeface="Times New Roman" panose="02020603050405020304" pitchFamily="18" charset="0"/>
              </a:rPr>
              <a:t>=2, </a:t>
            </a:r>
            <a:r>
              <a:rPr lang="en-IN" sz="2000" dirty="0" err="1">
                <a:latin typeface="Times New Roman" panose="02020603050405020304" pitchFamily="18" charset="0"/>
                <a:cs typeface="Times New Roman" panose="02020603050405020304" pitchFamily="18" charset="0"/>
              </a:rPr>
              <a:t>n_init</a:t>
            </a:r>
            <a:r>
              <a:rPr lang="en-IN" sz="2000" dirty="0">
                <a:latin typeface="Times New Roman" panose="02020603050405020304" pitchFamily="18" charset="0"/>
                <a:cs typeface="Times New Roman" panose="02020603050405020304" pitchFamily="18" charset="0"/>
              </a:rPr>
              <a:t>=1200)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kmeans_cluster.fit</a:t>
            </a:r>
            <a:r>
              <a:rPr lang="en-IN" sz="2000" dirty="0">
                <a:latin typeface="Times New Roman" panose="02020603050405020304" pitchFamily="18" charset="0"/>
                <a:cs typeface="Times New Roman" panose="02020603050405020304" pitchFamily="18" charset="0"/>
              </a:rPr>
              <a:t>(X)  </a:t>
            </a:r>
          </a:p>
          <a:p>
            <a:pPr lvl="1" algn="just"/>
            <a:r>
              <a:rPr lang="en-US" sz="2000" dirty="0">
                <a:latin typeface="Times New Roman" panose="02020603050405020304" pitchFamily="18" charset="0"/>
                <a:cs typeface="Times New Roman" panose="02020603050405020304" pitchFamily="18" charset="0"/>
              </a:rPr>
              <a:t> dataset = </a:t>
            </a:r>
            <a:r>
              <a:rPr lang="en-US" sz="2000" dirty="0" err="1">
                <a:latin typeface="Times New Roman" panose="02020603050405020304" pitchFamily="18" charset="0"/>
                <a:cs typeface="Times New Roman" panose="02020603050405020304" pitchFamily="18" charset="0"/>
              </a:rPr>
              <a:t>pd.read_csv</a:t>
            </a:r>
            <a:r>
              <a:rPr lang="en-US" sz="2000" dirty="0">
                <a:latin typeface="Times New Roman" panose="02020603050405020304" pitchFamily="18" charset="0"/>
                <a:cs typeface="Times New Roman" panose="02020603050405020304" pitchFamily="18" charset="0"/>
              </a:rPr>
              <a:t>("Dataset/Dataset.csv", </a:t>
            </a:r>
            <a:r>
              <a:rPr lang="en-US" sz="2000" dirty="0" err="1">
                <a:latin typeface="Times New Roman" panose="02020603050405020304" pitchFamily="18" charset="0"/>
                <a:cs typeface="Times New Roman" panose="02020603050405020304" pitchFamily="18" charset="0"/>
              </a:rPr>
              <a:t>usecols</a:t>
            </a:r>
            <a:r>
              <a:rPr lang="en-US" sz="2000" dirty="0">
                <a:latin typeface="Times New Roman" panose="02020603050405020304" pitchFamily="18" charset="0"/>
                <a:cs typeface="Times New Roman" panose="02020603050405020304" pitchFamily="18" charset="0"/>
              </a:rPr>
              <a:t>=['States/</a:t>
            </a:r>
            <a:r>
              <a:rPr lang="en-US" sz="2000" dirty="0" err="1">
                <a:latin typeface="Times New Roman" panose="02020603050405020304" pitchFamily="18" charset="0"/>
                <a:cs typeface="Times New Roman" panose="02020603050405020304" pitchFamily="18" charset="0"/>
              </a:rPr>
              <a:t>UTs','District</a:t>
            </a:r>
            <a:r>
              <a:rPr lang="en-US" sz="2000" dirty="0">
                <a:latin typeface="Times New Roman" panose="02020603050405020304" pitchFamily="18" charset="0"/>
                <a:cs typeface="Times New Roman" panose="02020603050405020304" pitchFamily="18" charset="0"/>
              </a:rPr>
              <a:t>', 'Year', 'Theft', 'Murder',   'Rape'])</a:t>
            </a:r>
          </a:p>
          <a:p>
            <a:pPr lvl="1" algn="just"/>
            <a:r>
              <a:rPr lang="en-IN" sz="2000" dirty="0" err="1">
                <a:latin typeface="Times New Roman" panose="02020603050405020304" pitchFamily="18" charset="0"/>
                <a:cs typeface="Times New Roman" panose="02020603050405020304" pitchFamily="18" charset="0"/>
              </a:rPr>
              <a:t>dataset.fillna</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 = True)</a:t>
            </a:r>
          </a:p>
          <a:p>
            <a:pPr lvl="1"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0884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276" y="270455"/>
            <a:ext cx="10225825" cy="6555641"/>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cols = ['States/UTs', 'District'] </a:t>
            </a:r>
          </a:p>
          <a:p>
            <a:pPr algn="just"/>
            <a:r>
              <a:rPr lang="en-IN" sz="2000" dirty="0">
                <a:latin typeface="Times New Roman" panose="02020603050405020304" pitchFamily="18" charset="0"/>
                <a:cs typeface="Times New Roman" panose="02020603050405020304" pitchFamily="18" charset="0"/>
              </a:rPr>
              <a:t>dataset[cols[0]]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(le3.fit_transform(dataset[cols[0]].</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dataset[cols[1]]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(le4.fit_transform(dataset[cols[1]].</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theft_Y</a:t>
            </a:r>
            <a:r>
              <a:rPr lang="en-IN" sz="2000" dirty="0">
                <a:latin typeface="Times New Roman" panose="02020603050405020304" pitchFamily="18" charset="0"/>
                <a:cs typeface="Times New Roman" panose="02020603050405020304" pitchFamily="18" charset="0"/>
              </a:rPr>
              <a:t> = dataset['Theft'].values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murder_Y</a:t>
            </a:r>
            <a:r>
              <a:rPr lang="en-IN" sz="2000" dirty="0">
                <a:latin typeface="Times New Roman" panose="02020603050405020304" pitchFamily="18" charset="0"/>
                <a:cs typeface="Times New Roman" panose="02020603050405020304" pitchFamily="18" charset="0"/>
              </a:rPr>
              <a:t> = dataset['Murder'].values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rape_Y</a:t>
            </a:r>
            <a:r>
              <a:rPr lang="en-IN" sz="2000" dirty="0">
                <a:latin typeface="Times New Roman" panose="02020603050405020304" pitchFamily="18" charset="0"/>
                <a:cs typeface="Times New Roman" panose="02020603050405020304" pitchFamily="18" charset="0"/>
              </a:rPr>
              <a:t> = dataset['Rape'].values        </a:t>
            </a:r>
          </a:p>
          <a:p>
            <a:pPr algn="just"/>
            <a:r>
              <a:rPr lang="en-IN" sz="2000" dirty="0" err="1">
                <a:latin typeface="Times New Roman" panose="02020603050405020304" pitchFamily="18" charset="0"/>
                <a:cs typeface="Times New Roman" panose="02020603050405020304" pitchFamily="18" charset="0"/>
              </a:rPr>
              <a:t>dataset.drop</a:t>
            </a:r>
            <a:r>
              <a:rPr lang="en-IN" sz="2000" dirty="0">
                <a:latin typeface="Times New Roman" panose="02020603050405020304" pitchFamily="18" charset="0"/>
                <a:cs typeface="Times New Roman" panose="02020603050405020304" pitchFamily="18" charset="0"/>
              </a:rPr>
              <a:t>(['Theft'], axis = 1,inplace=True)        </a:t>
            </a:r>
          </a:p>
          <a:p>
            <a:pPr algn="just"/>
            <a:r>
              <a:rPr lang="en-IN" sz="2000" dirty="0" err="1">
                <a:latin typeface="Times New Roman" panose="02020603050405020304" pitchFamily="18" charset="0"/>
                <a:cs typeface="Times New Roman" panose="02020603050405020304" pitchFamily="18" charset="0"/>
              </a:rPr>
              <a:t>dataset.drop</a:t>
            </a:r>
            <a:r>
              <a:rPr lang="en-IN" sz="2000" dirty="0">
                <a:latin typeface="Times New Roman" panose="02020603050405020304" pitchFamily="18" charset="0"/>
                <a:cs typeface="Times New Roman" panose="02020603050405020304" pitchFamily="18" charset="0"/>
              </a:rPr>
              <a:t>(['Murder'], axis = 1,inplace=True)        </a:t>
            </a:r>
          </a:p>
          <a:p>
            <a:pPr algn="just"/>
            <a:r>
              <a:rPr lang="en-IN" sz="2000" dirty="0" err="1">
                <a:latin typeface="Times New Roman" panose="02020603050405020304" pitchFamily="18" charset="0"/>
                <a:cs typeface="Times New Roman" panose="02020603050405020304" pitchFamily="18" charset="0"/>
              </a:rPr>
              <a:t>dataset.drop</a:t>
            </a:r>
            <a:r>
              <a:rPr lang="en-IN" sz="2000" dirty="0">
                <a:latin typeface="Times New Roman" panose="02020603050405020304" pitchFamily="18" charset="0"/>
                <a:cs typeface="Times New Roman" panose="02020603050405020304" pitchFamily="18" charset="0"/>
              </a:rPr>
              <a:t>(['Rape'], axis = 1,inplace=True)       </a:t>
            </a:r>
          </a:p>
          <a:p>
            <a:pPr algn="just"/>
            <a:r>
              <a:rPr lang="en-IN" sz="2000" dirty="0">
                <a:latin typeface="Times New Roman" panose="02020603050405020304" pitchFamily="18" charset="0"/>
                <a:cs typeface="Times New Roman" panose="02020603050405020304" pitchFamily="18" charset="0"/>
              </a:rPr>
              <a:t> X = </a:t>
            </a:r>
            <a:r>
              <a:rPr lang="en-IN" sz="2000" dirty="0" err="1">
                <a:latin typeface="Times New Roman" panose="02020603050405020304" pitchFamily="18" charset="0"/>
                <a:cs typeface="Times New Roman" panose="02020603050405020304" pitchFamily="18" charset="0"/>
              </a:rPr>
              <a:t>dataset.values</a:t>
            </a:r>
            <a:r>
              <a:rPr lang="en-IN" sz="2000" dirty="0">
                <a:latin typeface="Times New Roman" panose="02020603050405020304" pitchFamily="18" charset="0"/>
                <a:cs typeface="Times New Roman" panose="02020603050405020304" pitchFamily="18" charset="0"/>
              </a:rPr>
              <a:t>        </a:t>
            </a:r>
          </a:p>
          <a:p>
            <a:pPr algn="just"/>
            <a:r>
              <a:rPr lang="en-IN" sz="2000" dirty="0" err="1">
                <a:latin typeface="Times New Roman" panose="02020603050405020304" pitchFamily="18" charset="0"/>
                <a:cs typeface="Times New Roman" panose="02020603050405020304" pitchFamily="18" charset="0"/>
              </a:rPr>
              <a:t>theft_cls</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RandomForestRegressor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theft_cls.fit</a:t>
            </a:r>
            <a:r>
              <a:rPr lang="en-IN" sz="2000" dirty="0">
                <a:latin typeface="Times New Roman" panose="02020603050405020304" pitchFamily="18" charset="0"/>
                <a:cs typeface="Times New Roman" panose="02020603050405020304" pitchFamily="18" charset="0"/>
              </a:rPr>
              <a:t>(X, </a:t>
            </a:r>
            <a:r>
              <a:rPr lang="en-IN" sz="2000" dirty="0" err="1">
                <a:latin typeface="Times New Roman" panose="02020603050405020304" pitchFamily="18" charset="0"/>
                <a:cs typeface="Times New Roman" panose="02020603050405020304" pitchFamily="18" charset="0"/>
              </a:rPr>
              <a:t>theft_Y</a:t>
            </a:r>
            <a:r>
              <a:rPr lang="en-IN" sz="2000" dirty="0">
                <a:latin typeface="Times New Roman" panose="02020603050405020304" pitchFamily="18" charset="0"/>
                <a:cs typeface="Times New Roman" panose="02020603050405020304" pitchFamily="18" charset="0"/>
              </a:rPr>
              <a:t>)        </a:t>
            </a:r>
          </a:p>
          <a:p>
            <a:pPr algn="just"/>
            <a:r>
              <a:rPr lang="en-IN" sz="2000" dirty="0" err="1">
                <a:latin typeface="Times New Roman" panose="02020603050405020304" pitchFamily="18" charset="0"/>
                <a:cs typeface="Times New Roman" panose="02020603050405020304" pitchFamily="18" charset="0"/>
              </a:rPr>
              <a:t>rape_cls</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RandomForestRegressor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rape_cls.fit</a:t>
            </a:r>
            <a:r>
              <a:rPr lang="en-IN" sz="2000" dirty="0">
                <a:latin typeface="Times New Roman" panose="02020603050405020304" pitchFamily="18" charset="0"/>
                <a:cs typeface="Times New Roman" panose="02020603050405020304" pitchFamily="18" charset="0"/>
              </a:rPr>
              <a:t>(X, </a:t>
            </a:r>
            <a:r>
              <a:rPr lang="en-IN" sz="2000" dirty="0" err="1">
                <a:latin typeface="Times New Roman" panose="02020603050405020304" pitchFamily="18" charset="0"/>
                <a:cs typeface="Times New Roman" panose="02020603050405020304" pitchFamily="18" charset="0"/>
              </a:rPr>
              <a:t>rape_Y</a:t>
            </a:r>
            <a:r>
              <a:rPr lang="en-IN" sz="2000" dirty="0">
                <a:latin typeface="Times New Roman" panose="02020603050405020304" pitchFamily="18" charset="0"/>
                <a:cs typeface="Times New Roman" panose="02020603050405020304" pitchFamily="18" charset="0"/>
              </a:rPr>
              <a:t>)        </a:t>
            </a:r>
          </a:p>
          <a:p>
            <a:pPr algn="just"/>
            <a:r>
              <a:rPr lang="en-IN" sz="2000" dirty="0" err="1">
                <a:latin typeface="Times New Roman" panose="02020603050405020304" pitchFamily="18" charset="0"/>
                <a:cs typeface="Times New Roman" panose="02020603050405020304" pitchFamily="18" charset="0"/>
              </a:rPr>
              <a:t>murder_cls</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RandomForestRegressor</a:t>
            </a:r>
            <a:r>
              <a:rPr lang="en-IN" sz="2000" dirty="0">
                <a:latin typeface="Times New Roman" panose="02020603050405020304" pitchFamily="18" charset="0"/>
                <a:cs typeface="Times New Roman" panose="02020603050405020304" pitchFamily="18" charset="0"/>
              </a:rPr>
              <a:t>()       </a:t>
            </a:r>
          </a:p>
          <a:p>
            <a:pPr algn="just"/>
            <a:r>
              <a:rPr lang="en-IN" sz="2000" dirty="0" err="1">
                <a:latin typeface="Times New Roman" panose="02020603050405020304" pitchFamily="18" charset="0"/>
                <a:cs typeface="Times New Roman" panose="02020603050405020304" pitchFamily="18" charset="0"/>
              </a:rPr>
              <a:t>murder_cls.fit</a:t>
            </a:r>
            <a:r>
              <a:rPr lang="en-IN" sz="2000" dirty="0">
                <a:latin typeface="Times New Roman" panose="02020603050405020304" pitchFamily="18" charset="0"/>
                <a:cs typeface="Times New Roman" panose="02020603050405020304" pitchFamily="18" charset="0"/>
              </a:rPr>
              <a:t>(X, </a:t>
            </a:r>
            <a:r>
              <a:rPr lang="en-IN" sz="2000" dirty="0" err="1">
                <a:latin typeface="Times New Roman" panose="02020603050405020304" pitchFamily="18" charset="0"/>
                <a:cs typeface="Times New Roman" panose="02020603050405020304" pitchFamily="18" charset="0"/>
              </a:rPr>
              <a:t>murder_Y</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dataset = </a:t>
            </a:r>
            <a:r>
              <a:rPr lang="en-IN" sz="2000" dirty="0" err="1">
                <a:latin typeface="Times New Roman" panose="02020603050405020304" pitchFamily="18" charset="0"/>
                <a:cs typeface="Times New Roman" panose="02020603050405020304" pitchFamily="18" charset="0"/>
              </a:rPr>
              <a:t>pd.read_csv</a:t>
            </a:r>
            <a:r>
              <a:rPr lang="en-IN" sz="2000" dirty="0">
                <a:latin typeface="Times New Roman" panose="02020603050405020304" pitchFamily="18" charset="0"/>
                <a:cs typeface="Times New Roman" panose="02020603050405020304" pitchFamily="18" charset="0"/>
              </a:rPr>
              <a:t>("Dataset/Dataset.csv")</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dataset.fillna</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 = True)</a:t>
            </a:r>
          </a:p>
          <a:p>
            <a:pPr algn="just"/>
            <a:r>
              <a:rPr lang="en-IN" sz="2000" dirty="0">
                <a:latin typeface="Times New Roman" panose="02020603050405020304" pitchFamily="18" charset="0"/>
                <a:cs typeface="Times New Roman" panose="02020603050405020304" pitchFamily="18" charset="0"/>
              </a:rPr>
              <a:t> columns = list(</a:t>
            </a:r>
            <a:r>
              <a:rPr lang="en-IN" sz="2000" dirty="0" err="1">
                <a:latin typeface="Times New Roman" panose="02020603050405020304" pitchFamily="18" charset="0"/>
                <a:cs typeface="Times New Roman" panose="02020603050405020304" pitchFamily="18" charset="0"/>
              </a:rPr>
              <a:t>dataset.columns</a:t>
            </a:r>
            <a:r>
              <a:rPr lang="en-IN"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strdata</a:t>
            </a:r>
            <a:r>
              <a:rPr lang="en-US" sz="2000" dirty="0">
                <a:latin typeface="Times New Roman" panose="02020603050405020304" pitchFamily="18" charset="0"/>
                <a:cs typeface="Times New Roman" panose="02020603050405020304" pitchFamily="18" charset="0"/>
              </a:rPr>
              <a:t> = '&lt;table border=1 align=center width=100%&gt;&lt;</a:t>
            </a:r>
            <a:r>
              <a:rPr lang="en-US" sz="2000" dirty="0" err="1">
                <a:latin typeface="Times New Roman" panose="02020603050405020304" pitchFamily="18" charset="0"/>
                <a:cs typeface="Times New Roman" panose="02020603050405020304" pitchFamily="18" charset="0"/>
              </a:rPr>
              <a:t>tr</a:t>
            </a:r>
            <a:r>
              <a:rPr lang="en-US" sz="2000" dirty="0">
                <a:latin typeface="Times New Roman" panose="02020603050405020304" pitchFamily="18" charset="0"/>
                <a:cs typeface="Times New Roman" panose="02020603050405020304" pitchFamily="18" charset="0"/>
              </a:rPr>
              <a:t>&gt;&lt;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&gt;&lt;font size="" color="black"&gt;'+columns[0]+'&lt;/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&gt;'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70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792" y="347730"/>
            <a:ext cx="9362940" cy="6247864"/>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range(1,len(columns)): </a:t>
            </a:r>
          </a:p>
          <a:p>
            <a:pPr lvl="1"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+='&lt;</a:t>
            </a:r>
            <a:r>
              <a:rPr lang="en-IN" sz="2000" dirty="0" err="1">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="black"&gt;'+columns[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a:t>
            </a:r>
            <a:r>
              <a:rPr lang="en-IN" sz="2000" dirty="0" err="1">
                <a:latin typeface="Times New Roman" panose="02020603050405020304" pitchFamily="18" charset="0"/>
                <a:cs typeface="Times New Roman" panose="02020603050405020304" pitchFamily="18" charset="0"/>
              </a:rPr>
              <a:t>th</a:t>
            </a:r>
            <a:r>
              <a:rPr lang="en-IN" sz="2000" dirty="0">
                <a:latin typeface="Times New Roman" panose="02020603050405020304" pitchFamily="18" charset="0"/>
                <a:cs typeface="Times New Roman" panose="02020603050405020304" pitchFamily="18" charset="0"/>
              </a:rPr>
              <a:t>&gt;'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dataset = </a:t>
            </a:r>
            <a:r>
              <a:rPr lang="en-IN" sz="2000" dirty="0" err="1">
                <a:latin typeface="Times New Roman" panose="02020603050405020304" pitchFamily="18" charset="0"/>
                <a:cs typeface="Times New Roman" panose="02020603050405020304" pitchFamily="18" charset="0"/>
              </a:rPr>
              <a:t>dataset.values</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(dataset)):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for j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(dataset[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(dataset[</a:t>
            </a:r>
            <a:r>
              <a:rPr lang="en-IN" sz="2000" dirty="0" err="1">
                <a:latin typeface="Times New Roman" panose="02020603050405020304" pitchFamily="18" charset="0"/>
                <a:cs typeface="Times New Roman" panose="02020603050405020304" pitchFamily="18" charset="0"/>
              </a:rPr>
              <a:t>i,j</a:t>
            </a:r>
            <a:r>
              <a:rPr lang="en-IN" sz="2000" dirty="0">
                <a:latin typeface="Times New Roman" panose="02020603050405020304" pitchFamily="18" charset="0"/>
                <a:cs typeface="Times New Roman" panose="02020603050405020304" pitchFamily="18" charset="0"/>
              </a:rPr>
              <a:t>])+'&lt;/td&gt;'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     context= {'data':</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'ViewDataset.html', context)                        </a:t>
            </a:r>
          </a:p>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AdminLogin</a:t>
            </a:r>
            <a:r>
              <a:rPr lang="en-IN" sz="2000" dirty="0">
                <a:latin typeface="Times New Roman" panose="02020603050405020304" pitchFamily="18" charset="0"/>
                <a:cs typeface="Times New Roman" panose="02020603050405020304" pitchFamily="18" charset="0"/>
              </a:rPr>
              <a:t>(request):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'POST':        </a:t>
            </a:r>
          </a:p>
          <a:p>
            <a:pPr algn="just"/>
            <a:r>
              <a:rPr lang="en-IN" sz="2000" dirty="0">
                <a:latin typeface="Times New Roman" panose="02020603050405020304" pitchFamily="18" charset="0"/>
                <a:cs typeface="Times New Roman" panose="02020603050405020304" pitchFamily="18" charset="0"/>
              </a:rPr>
              <a:t>    user = </a:t>
            </a:r>
            <a:r>
              <a:rPr lang="en-IN" sz="2000" dirty="0" err="1">
                <a:latin typeface="Times New Roman" panose="02020603050405020304" pitchFamily="18" charset="0"/>
                <a:cs typeface="Times New Roman" panose="02020603050405020304" pitchFamily="18" charset="0"/>
              </a:rPr>
              <a:t>request.POST.get</a:t>
            </a:r>
            <a:r>
              <a:rPr lang="en-IN" sz="2000" dirty="0">
                <a:latin typeface="Times New Roman" panose="02020603050405020304" pitchFamily="18" charset="0"/>
                <a:cs typeface="Times New Roman" panose="02020603050405020304" pitchFamily="18" charset="0"/>
              </a:rPr>
              <a:t>('t1', False)        </a:t>
            </a:r>
          </a:p>
          <a:p>
            <a:pPr algn="just"/>
            <a:r>
              <a:rPr lang="en-IN" sz="2000" dirty="0">
                <a:latin typeface="Times New Roman" panose="02020603050405020304" pitchFamily="18" charset="0"/>
                <a:cs typeface="Times New Roman" panose="02020603050405020304" pitchFamily="18" charset="0"/>
              </a:rPr>
              <a:t>    password = </a:t>
            </a:r>
            <a:r>
              <a:rPr lang="en-IN" sz="2000" dirty="0" err="1">
                <a:latin typeface="Times New Roman" panose="02020603050405020304" pitchFamily="18" charset="0"/>
                <a:cs typeface="Times New Roman" panose="02020603050405020304" pitchFamily="18" charset="0"/>
              </a:rPr>
              <a:t>request.POST.get</a:t>
            </a:r>
            <a:r>
              <a:rPr lang="en-IN" sz="2000" dirty="0">
                <a:latin typeface="Times New Roman" panose="02020603050405020304" pitchFamily="18" charset="0"/>
                <a:cs typeface="Times New Roman" panose="02020603050405020304" pitchFamily="18" charset="0"/>
              </a:rPr>
              <a:t>('t2', False)        </a:t>
            </a:r>
          </a:p>
          <a:p>
            <a:pPr algn="just"/>
            <a:r>
              <a:rPr lang="en-IN" sz="2000" dirty="0">
                <a:latin typeface="Times New Roman" panose="02020603050405020304" pitchFamily="18" charset="0"/>
                <a:cs typeface="Times New Roman" panose="02020603050405020304" pitchFamily="18" charset="0"/>
              </a:rPr>
              <a:t>if user == 'admin' and password == 'admin':            </a:t>
            </a:r>
          </a:p>
          <a:p>
            <a:pPr algn="just"/>
            <a:r>
              <a:rPr lang="en-IN" sz="2000" dirty="0">
                <a:latin typeface="Times New Roman" panose="02020603050405020304" pitchFamily="18" charset="0"/>
                <a:cs typeface="Times New Roman" panose="02020603050405020304" pitchFamily="18" charset="0"/>
              </a:rPr>
              <a:t>   context= {'</a:t>
            </a:r>
            <a:r>
              <a:rPr lang="en-IN" sz="2000" dirty="0" err="1">
                <a:latin typeface="Times New Roman" panose="02020603050405020304" pitchFamily="18" charset="0"/>
                <a:cs typeface="Times New Roman" panose="02020603050405020304" pitchFamily="18" charset="0"/>
              </a:rPr>
              <a:t>data':user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'AdminScreen.html', context)</a:t>
            </a:r>
          </a:p>
          <a:p>
            <a:pPr algn="just"/>
            <a:r>
              <a:rPr lang="en-US" sz="2000" dirty="0" err="1">
                <a:latin typeface="Times New Roman" panose="02020603050405020304" pitchFamily="18" charset="0"/>
                <a:cs typeface="Times New Roman" panose="02020603050405020304" pitchFamily="18" charset="0"/>
              </a:rPr>
              <a:t>def</a:t>
            </a:r>
            <a:r>
              <a:rPr lang="en-US" sz="2000" dirty="0">
                <a:latin typeface="Times New Roman" panose="02020603050405020304" pitchFamily="18" charset="0"/>
                <a:cs typeface="Times New Roman" panose="02020603050405020304" pitchFamily="18" charset="0"/>
              </a:rPr>
              <a:t> index(request):</a:t>
            </a:r>
          </a:p>
          <a:p>
            <a:pPr algn="just"/>
            <a:r>
              <a:rPr lang="en-US" sz="2000" dirty="0">
                <a:latin typeface="Times New Roman" panose="02020603050405020304" pitchFamily="18" charset="0"/>
                <a:cs typeface="Times New Roman" panose="02020603050405020304" pitchFamily="18" charset="0"/>
              </a:rPr>
              <a:t>    if </a:t>
            </a:r>
            <a:r>
              <a:rPr lang="en-US" sz="2000" dirty="0" err="1">
                <a:latin typeface="Times New Roman" panose="02020603050405020304" pitchFamily="18" charset="0"/>
                <a:cs typeface="Times New Roman" panose="02020603050405020304" pitchFamily="18" charset="0"/>
              </a:rPr>
              <a:t>request.method</a:t>
            </a:r>
            <a:r>
              <a:rPr lang="en-US" sz="2000" dirty="0">
                <a:latin typeface="Times New Roman" panose="02020603050405020304" pitchFamily="18" charset="0"/>
                <a:cs typeface="Times New Roman" panose="02020603050405020304" pitchFamily="18" charset="0"/>
              </a:rPr>
              <a:t> == 'GET': </a:t>
            </a:r>
          </a:p>
          <a:p>
            <a:pPr algn="just"/>
            <a:r>
              <a:rPr lang="en-US" sz="2000" dirty="0">
                <a:latin typeface="Times New Roman" panose="02020603050405020304" pitchFamily="18" charset="0"/>
                <a:cs typeface="Times New Roman" panose="02020603050405020304" pitchFamily="18" charset="0"/>
              </a:rPr>
              <a:t>     return render(request, 'index.html', {})</a:t>
            </a:r>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5760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277" y="206061"/>
            <a:ext cx="10856890" cy="6555641"/>
          </a:xfrm>
          <a:prstGeom prst="rect">
            <a:avLst/>
          </a:prstGeom>
          <a:noFill/>
        </p:spPr>
        <p:txBody>
          <a:bodyPr wrap="square" rtlCol="0">
            <a:spAutoFit/>
          </a:bodyPr>
          <a:lstStyle/>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Admin(request):</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'GET':  </a:t>
            </a:r>
          </a:p>
          <a:p>
            <a:pPr algn="just"/>
            <a:r>
              <a:rPr lang="en-IN" sz="2000" dirty="0">
                <a:latin typeface="Times New Roman" panose="02020603050405020304" pitchFamily="18" charset="0"/>
                <a:cs typeface="Times New Roman" panose="02020603050405020304" pitchFamily="18" charset="0"/>
              </a:rPr>
              <a:t>     return render(request, 'Admin.html', {})</a:t>
            </a:r>
          </a:p>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UploadDataset</a:t>
            </a:r>
            <a:r>
              <a:rPr lang="en-IN" sz="2000" dirty="0">
                <a:latin typeface="Times New Roman" panose="02020603050405020304" pitchFamily="18" charset="0"/>
                <a:cs typeface="Times New Roman" panose="02020603050405020304" pitchFamily="18" charset="0"/>
              </a:rPr>
              <a:t>(request):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'GET':       </a:t>
            </a:r>
          </a:p>
          <a:p>
            <a:pPr algn="just"/>
            <a:r>
              <a:rPr lang="en-IN" sz="2000" dirty="0">
                <a:latin typeface="Times New Roman" panose="02020603050405020304" pitchFamily="18" charset="0"/>
                <a:cs typeface="Times New Roman" panose="02020603050405020304" pitchFamily="18" charset="0"/>
              </a:rPr>
              <a:t>  return render(request, 'UploadDataset.html', {})</a:t>
            </a:r>
          </a:p>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ClusterPrediction</a:t>
            </a:r>
            <a:r>
              <a:rPr lang="en-IN" sz="2000" dirty="0">
                <a:latin typeface="Times New Roman" panose="02020603050405020304" pitchFamily="18" charset="0"/>
                <a:cs typeface="Times New Roman" panose="02020603050405020304" pitchFamily="18" charset="0"/>
              </a:rPr>
              <a:t>(request):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'GET':        </a:t>
            </a:r>
          </a:p>
          <a:p>
            <a:pPr algn="just"/>
            <a:r>
              <a:rPr lang="en-IN" sz="2000" dirty="0">
                <a:latin typeface="Times New Roman" panose="02020603050405020304" pitchFamily="18" charset="0"/>
                <a:cs typeface="Times New Roman" panose="02020603050405020304" pitchFamily="18" charset="0"/>
              </a:rPr>
              <a:t>   dataset = </a:t>
            </a:r>
            <a:r>
              <a:rPr lang="en-IN" sz="2000" dirty="0" err="1">
                <a:latin typeface="Times New Roman" panose="02020603050405020304" pitchFamily="18" charset="0"/>
                <a:cs typeface="Times New Roman" panose="02020603050405020304" pitchFamily="18" charset="0"/>
              </a:rPr>
              <a:t>pd.read_csv</a:t>
            </a:r>
            <a:r>
              <a:rPr lang="en-IN" sz="2000" dirty="0">
                <a:latin typeface="Times New Roman" panose="02020603050405020304" pitchFamily="18" charset="0"/>
                <a:cs typeface="Times New Roman" panose="02020603050405020304" pitchFamily="18" charset="0"/>
              </a:rPr>
              <a:t>("Dataset/Dataset.csv", </a:t>
            </a:r>
            <a:r>
              <a:rPr lang="en-IN" sz="2000" dirty="0" err="1">
                <a:latin typeface="Times New Roman" panose="02020603050405020304" pitchFamily="18" charset="0"/>
                <a:cs typeface="Times New Roman" panose="02020603050405020304" pitchFamily="18" charset="0"/>
              </a:rPr>
              <a:t>usecols</a:t>
            </a:r>
            <a:r>
              <a:rPr lang="en-IN" sz="2000" dirty="0">
                <a:latin typeface="Times New Roman" panose="02020603050405020304" pitchFamily="18" charset="0"/>
                <a:cs typeface="Times New Roman" panose="02020603050405020304" pitchFamily="18" charset="0"/>
              </a:rPr>
              <a:t>=['States/</a:t>
            </a:r>
            <a:r>
              <a:rPr lang="en-IN" sz="2000" dirty="0" err="1">
                <a:latin typeface="Times New Roman" panose="02020603050405020304" pitchFamily="18" charset="0"/>
                <a:cs typeface="Times New Roman" panose="02020603050405020304" pitchFamily="18" charset="0"/>
              </a:rPr>
              <a:t>UTs','District</a:t>
            </a:r>
            <a:r>
              <a:rPr lang="en-IN" sz="2000" dirty="0">
                <a:latin typeface="Times New Roman" panose="02020603050405020304" pitchFamily="18" charset="0"/>
                <a:cs typeface="Times New Roman" panose="02020603050405020304" pitchFamily="18" charset="0"/>
              </a:rPr>
              <a:t>', 'Year'])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dataset.fillna</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 = True)        </a:t>
            </a:r>
          </a:p>
          <a:p>
            <a:pPr algn="just"/>
            <a:r>
              <a:rPr lang="en-IN" sz="2000" dirty="0">
                <a:latin typeface="Times New Roman" panose="02020603050405020304" pitchFamily="18" charset="0"/>
                <a:cs typeface="Times New Roman" panose="02020603050405020304" pitchFamily="18" charset="0"/>
              </a:rPr>
              <a:t>   states = </a:t>
            </a:r>
            <a:r>
              <a:rPr lang="en-IN" sz="2000" dirty="0" err="1">
                <a:latin typeface="Times New Roman" panose="02020603050405020304" pitchFamily="18" charset="0"/>
                <a:cs typeface="Times New Roman" panose="02020603050405020304" pitchFamily="18" charset="0"/>
              </a:rPr>
              <a:t>np.unique</a:t>
            </a:r>
            <a:r>
              <a:rPr lang="en-IN" sz="2000" dirty="0">
                <a:latin typeface="Times New Roman" panose="02020603050405020304" pitchFamily="18" charset="0"/>
                <a:cs typeface="Times New Roman" panose="02020603050405020304" pitchFamily="18" charset="0"/>
              </a:rPr>
              <a:t>(dataset['States/UTs'].values)        </a:t>
            </a:r>
          </a:p>
          <a:p>
            <a:pPr algn="just"/>
            <a:r>
              <a:rPr lang="en-IN" sz="2000" dirty="0">
                <a:latin typeface="Times New Roman" panose="02020603050405020304" pitchFamily="18" charset="0"/>
                <a:cs typeface="Times New Roman" panose="02020603050405020304" pitchFamily="18" charset="0"/>
              </a:rPr>
              <a:t>   output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="black"&gt;States&lt;/b&gt;&lt;/td&gt;&lt;td&gt;&lt;select name="t1"&gt;'        </a:t>
            </a:r>
          </a:p>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(states)):            </a:t>
            </a:r>
          </a:p>
          <a:p>
            <a:pPr algn="just"/>
            <a:r>
              <a:rPr lang="en-IN" sz="2000" dirty="0">
                <a:latin typeface="Times New Roman" panose="02020603050405020304" pitchFamily="18" charset="0"/>
                <a:cs typeface="Times New Roman" panose="02020603050405020304" pitchFamily="18" charset="0"/>
              </a:rPr>
              <a:t>   output += '&lt;option value="'+states[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]+'"&gt;'+states[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]+'&lt;/option&gt;'        </a:t>
            </a:r>
          </a:p>
          <a:p>
            <a:pPr algn="just"/>
            <a:r>
              <a:rPr lang="en-IN" sz="2000" dirty="0">
                <a:latin typeface="Times New Roman" panose="02020603050405020304" pitchFamily="18" charset="0"/>
                <a:cs typeface="Times New Roman" panose="02020603050405020304" pitchFamily="18" charset="0"/>
              </a:rPr>
              <a:t>   output += "&lt;/select&gt;&lt;/td&gt;&lt;/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   output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="black"&gt;District&lt;/b&gt;&lt;/td&gt;&lt;td&gt;&lt;select name="t2"&gt;‘</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in range(</a:t>
            </a:r>
            <a:r>
              <a:rPr lang="en-US" sz="2000" dirty="0" err="1">
                <a:latin typeface="Times New Roman" panose="02020603050405020304" pitchFamily="18" charset="0"/>
                <a:cs typeface="Times New Roman" panose="02020603050405020304" pitchFamily="18" charset="0"/>
              </a:rPr>
              <a:t>len</a:t>
            </a:r>
            <a:r>
              <a:rPr lang="en-US" sz="2000" dirty="0">
                <a:latin typeface="Times New Roman" panose="02020603050405020304" pitchFamily="18" charset="0"/>
                <a:cs typeface="Times New Roman" panose="02020603050405020304" pitchFamily="18" charset="0"/>
              </a:rPr>
              <a:t>(states)): </a:t>
            </a:r>
          </a:p>
          <a:p>
            <a:pPr algn="just"/>
            <a:r>
              <a:rPr lang="en-US" sz="2000" dirty="0">
                <a:latin typeface="Times New Roman" panose="02020603050405020304" pitchFamily="18" charset="0"/>
                <a:cs typeface="Times New Roman" panose="02020603050405020304" pitchFamily="18" charset="0"/>
              </a:rPr>
              <a:t>        district = dataset[dataset['States/UTs'] == states[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]]['District']</a:t>
            </a:r>
          </a:p>
          <a:p>
            <a:pPr algn="just"/>
            <a:r>
              <a:rPr lang="en-US" sz="2000" dirty="0">
                <a:latin typeface="Times New Roman" panose="02020603050405020304" pitchFamily="18" charset="0"/>
                <a:cs typeface="Times New Roman" panose="02020603050405020304" pitchFamily="18" charset="0"/>
              </a:rPr>
              <a:t>        district = </a:t>
            </a:r>
            <a:r>
              <a:rPr lang="en-US" sz="2000" dirty="0" err="1">
                <a:latin typeface="Times New Roman" panose="02020603050405020304" pitchFamily="18" charset="0"/>
                <a:cs typeface="Times New Roman" panose="02020603050405020304" pitchFamily="18" charset="0"/>
              </a:rPr>
              <a:t>district.values</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output += '&lt;option value="'+states[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]+'"&gt;&lt;b&gt;--'+states[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]+'--&lt;/b&gt;&lt;/option&gt;‘</a:t>
            </a:r>
          </a:p>
          <a:p>
            <a:pPr algn="just"/>
            <a:r>
              <a:rPr lang="en-US" sz="2000" dirty="0">
                <a:latin typeface="Times New Roman" panose="02020603050405020304" pitchFamily="18" charset="0"/>
                <a:cs typeface="Times New Roman" panose="02020603050405020304" pitchFamily="18" charset="0"/>
              </a:rPr>
              <a:t>        for j in range(</a:t>
            </a:r>
            <a:r>
              <a:rPr lang="en-US" sz="2000" dirty="0" err="1">
                <a:latin typeface="Times New Roman" panose="02020603050405020304" pitchFamily="18" charset="0"/>
                <a:cs typeface="Times New Roman" panose="02020603050405020304" pitchFamily="18" charset="0"/>
              </a:rPr>
              <a:t>len</a:t>
            </a:r>
            <a:r>
              <a:rPr lang="en-US" sz="2000" dirty="0">
                <a:latin typeface="Times New Roman" panose="02020603050405020304" pitchFamily="18" charset="0"/>
                <a:cs typeface="Times New Roman" panose="02020603050405020304" pitchFamily="18" charset="0"/>
              </a:rPr>
              <a:t>(district)):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13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03" y="283336"/>
            <a:ext cx="10586434" cy="6863417"/>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output += '&lt;option value="'+district[j]+'"&gt;'+district[j]+'&lt;/option&gt;'        </a:t>
            </a:r>
          </a:p>
          <a:p>
            <a:pPr algn="just"/>
            <a:r>
              <a:rPr lang="en-IN" sz="2000" dirty="0">
                <a:latin typeface="Times New Roman" panose="02020603050405020304" pitchFamily="18" charset="0"/>
                <a:cs typeface="Times New Roman" panose="02020603050405020304" pitchFamily="18" charset="0"/>
              </a:rPr>
              <a:t> output += "&lt;/select&gt;&lt;/td&gt;&lt;/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 output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="black"&gt;Year&lt;/b&gt;&lt;/td&gt;&lt;td&gt;&lt;select name="t3"&gt;'       </a:t>
            </a:r>
          </a:p>
          <a:p>
            <a:pPr algn="just"/>
            <a:r>
              <a:rPr lang="en-IN" sz="2000" dirty="0">
                <a:latin typeface="Times New Roman" panose="02020603050405020304" pitchFamily="18" charset="0"/>
                <a:cs typeface="Times New Roman" panose="02020603050405020304" pitchFamily="18" charset="0"/>
              </a:rPr>
              <a:t> year = </a:t>
            </a:r>
            <a:r>
              <a:rPr lang="en-IN" sz="2000" dirty="0" err="1">
                <a:latin typeface="Times New Roman" panose="02020603050405020304" pitchFamily="18" charset="0"/>
                <a:cs typeface="Times New Roman" panose="02020603050405020304" pitchFamily="18" charset="0"/>
              </a:rPr>
              <a:t>np.unique</a:t>
            </a:r>
            <a:r>
              <a:rPr lang="en-IN" sz="2000" dirty="0">
                <a:latin typeface="Times New Roman" panose="02020603050405020304" pitchFamily="18" charset="0"/>
                <a:cs typeface="Times New Roman" panose="02020603050405020304" pitchFamily="18" charset="0"/>
              </a:rPr>
              <a:t>(dataset['Year'].values)       </a:t>
            </a:r>
          </a:p>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(year)):            </a:t>
            </a:r>
          </a:p>
          <a:p>
            <a:pPr algn="just"/>
            <a:r>
              <a:rPr lang="en-IN" sz="2000" dirty="0">
                <a:latin typeface="Times New Roman" panose="02020603050405020304" pitchFamily="18" charset="0"/>
                <a:cs typeface="Times New Roman" panose="02020603050405020304" pitchFamily="18" charset="0"/>
              </a:rPr>
              <a:t>     output += '&lt;option value="'+</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(year[</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])+'"&gt;'+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(year[</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])+'&lt;/option&gt;'                 </a:t>
            </a:r>
          </a:p>
          <a:p>
            <a:pPr algn="just"/>
            <a:r>
              <a:rPr lang="en-IN" sz="2000" dirty="0">
                <a:latin typeface="Times New Roman" panose="02020603050405020304" pitchFamily="18" charset="0"/>
                <a:cs typeface="Times New Roman" panose="02020603050405020304" pitchFamily="18" charset="0"/>
              </a:rPr>
              <a:t>     output += "&lt;/select&gt;&lt;/td&gt;&lt;/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     context= {'</a:t>
            </a:r>
            <a:r>
              <a:rPr lang="en-IN" sz="2000" dirty="0" err="1">
                <a:latin typeface="Times New Roman" panose="02020603050405020304" pitchFamily="18" charset="0"/>
                <a:cs typeface="Times New Roman" panose="02020603050405020304" pitchFamily="18" charset="0"/>
              </a:rPr>
              <a:t>states':output</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'ClusterPrediction.html', context)</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ClusterPredictionAction</a:t>
            </a:r>
            <a:r>
              <a:rPr lang="en-US" sz="2000" dirty="0">
                <a:latin typeface="Times New Roman" panose="02020603050405020304" pitchFamily="18" charset="0"/>
                <a:cs typeface="Times New Roman" panose="02020603050405020304" pitchFamily="18" charset="0"/>
              </a:rPr>
              <a:t>(request): </a:t>
            </a:r>
          </a:p>
          <a:p>
            <a:pPr algn="just"/>
            <a:r>
              <a:rPr lang="en-US" sz="2000" dirty="0">
                <a:latin typeface="Times New Roman" panose="02020603050405020304" pitchFamily="18" charset="0"/>
                <a:cs typeface="Times New Roman" panose="02020603050405020304" pitchFamily="18" charset="0"/>
              </a:rPr>
              <a:t>       if </a:t>
            </a:r>
            <a:r>
              <a:rPr lang="en-US" sz="2000" dirty="0" err="1">
                <a:latin typeface="Times New Roman" panose="02020603050405020304" pitchFamily="18" charset="0"/>
                <a:cs typeface="Times New Roman" panose="02020603050405020304" pitchFamily="18" charset="0"/>
              </a:rPr>
              <a:t>request.method</a:t>
            </a:r>
            <a:r>
              <a:rPr lang="en-US" sz="2000" dirty="0">
                <a:latin typeface="Times New Roman" panose="02020603050405020304" pitchFamily="18" charset="0"/>
                <a:cs typeface="Times New Roman" panose="02020603050405020304" pitchFamily="18" charset="0"/>
              </a:rPr>
              <a:t> == 'POST':       </a:t>
            </a:r>
          </a:p>
          <a:p>
            <a:pPr algn="just"/>
            <a:r>
              <a:rPr lang="en-US" sz="2000" dirty="0">
                <a:latin typeface="Times New Roman" panose="02020603050405020304" pitchFamily="18" charset="0"/>
                <a:cs typeface="Times New Roman" panose="02020603050405020304" pitchFamily="18" charset="0"/>
              </a:rPr>
              <a:t>       state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('t1', False)</a:t>
            </a:r>
          </a:p>
          <a:p>
            <a:pPr algn="just"/>
            <a:r>
              <a:rPr lang="en-US" sz="2000" dirty="0">
                <a:latin typeface="Times New Roman" panose="02020603050405020304" pitchFamily="18" charset="0"/>
                <a:cs typeface="Times New Roman" panose="02020603050405020304" pitchFamily="18" charset="0"/>
              </a:rPr>
              <a:t>        district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('t2', False)</a:t>
            </a:r>
          </a:p>
          <a:p>
            <a:pPr algn="just"/>
            <a:r>
              <a:rPr lang="en-US" sz="2000" dirty="0">
                <a:latin typeface="Times New Roman" panose="02020603050405020304" pitchFamily="18" charset="0"/>
                <a:cs typeface="Times New Roman" panose="02020603050405020304" pitchFamily="18" charset="0"/>
              </a:rPr>
              <a:t>        year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('t3', False)        </a:t>
            </a:r>
          </a:p>
          <a:p>
            <a:pPr algn="just"/>
            <a:r>
              <a:rPr lang="en-US" sz="2000" dirty="0">
                <a:latin typeface="Times New Roman" panose="02020603050405020304" pitchFamily="18" charset="0"/>
                <a:cs typeface="Times New Roman" panose="02020603050405020304" pitchFamily="18" charset="0"/>
              </a:rPr>
              <a:t>       murder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('t4', False)</a:t>
            </a:r>
          </a:p>
          <a:p>
            <a:pPr algn="just"/>
            <a:r>
              <a:rPr lang="en-US" sz="2000" dirty="0">
                <a:latin typeface="Times New Roman" panose="02020603050405020304" pitchFamily="18" charset="0"/>
                <a:cs typeface="Times New Roman" panose="02020603050405020304" pitchFamily="18" charset="0"/>
              </a:rPr>
              <a:t>        rape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('t5', False) </a:t>
            </a:r>
          </a:p>
          <a:p>
            <a:pPr algn="just"/>
            <a:r>
              <a:rPr lang="en-US" sz="2000" dirty="0">
                <a:latin typeface="Times New Roman" panose="02020603050405020304" pitchFamily="18" charset="0"/>
                <a:cs typeface="Times New Roman" panose="02020603050405020304" pitchFamily="18" charset="0"/>
              </a:rPr>
              <a:t>       theft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('t6', False) </a:t>
            </a:r>
          </a:p>
          <a:p>
            <a:pPr algn="just"/>
            <a:r>
              <a:rPr lang="en-US" sz="2000" dirty="0">
                <a:latin typeface="Times New Roman" panose="02020603050405020304" pitchFamily="18" charset="0"/>
                <a:cs typeface="Times New Roman" panose="02020603050405020304" pitchFamily="18" charset="0"/>
              </a:rPr>
              <a:t>       dowry = </a:t>
            </a:r>
            <a:r>
              <a:rPr lang="en-US" sz="2000" dirty="0" err="1">
                <a:latin typeface="Times New Roman" panose="02020603050405020304" pitchFamily="18" charset="0"/>
                <a:cs typeface="Times New Roman" panose="02020603050405020304" pitchFamily="18" charset="0"/>
              </a:rPr>
              <a:t>request.POST.get</a:t>
            </a:r>
            <a:r>
              <a:rPr lang="en-US" sz="2000" dirty="0">
                <a:latin typeface="Times New Roman" panose="02020603050405020304" pitchFamily="18" charset="0"/>
                <a:cs typeface="Times New Roman" panose="02020603050405020304" pitchFamily="18" charset="0"/>
              </a:rPr>
              <a:t>('t7', False)      </a:t>
            </a:r>
          </a:p>
          <a:p>
            <a:pPr algn="just"/>
            <a:r>
              <a:rPr lang="en-US" sz="2000" dirty="0">
                <a:latin typeface="Times New Roman" panose="02020603050405020304" pitchFamily="18" charset="0"/>
                <a:cs typeface="Times New Roman" panose="02020603050405020304" pitchFamily="18" charset="0"/>
              </a:rPr>
              <a:t>       temp = []        </a:t>
            </a:r>
            <a:r>
              <a:rPr lang="en-US" sz="2000" dirty="0" err="1">
                <a:latin typeface="Times New Roman" panose="02020603050405020304" pitchFamily="18" charset="0"/>
                <a:cs typeface="Times New Roman" panose="02020603050405020304" pitchFamily="18" charset="0"/>
              </a:rPr>
              <a:t>temp.append</a:t>
            </a:r>
            <a:r>
              <a:rPr lang="en-US" sz="2000" dirty="0">
                <a:latin typeface="Times New Roman" panose="02020603050405020304" pitchFamily="18" charset="0"/>
                <a:cs typeface="Times New Roman" panose="02020603050405020304" pitchFamily="18" charset="0"/>
              </a:rPr>
              <a:t>([state, district, murder, rape, theft, dowry, year])  </a:t>
            </a:r>
          </a:p>
          <a:p>
            <a:pPr lvl="1" algn="just"/>
            <a:r>
              <a:rPr lang="en-US" sz="2000" dirty="0">
                <a:latin typeface="Times New Roman" panose="02020603050405020304" pitchFamily="18" charset="0"/>
                <a:cs typeface="Times New Roman" panose="02020603050405020304" pitchFamily="18" charset="0"/>
              </a:rPr>
              <a:t> test = </a:t>
            </a:r>
            <a:r>
              <a:rPr lang="en-US" sz="2000" dirty="0" err="1">
                <a:latin typeface="Times New Roman" panose="02020603050405020304" pitchFamily="18" charset="0"/>
                <a:cs typeface="Times New Roman" panose="02020603050405020304" pitchFamily="18" charset="0"/>
              </a:rPr>
              <a:t>pd.DataFrame</a:t>
            </a:r>
            <a:r>
              <a:rPr lang="en-US" sz="2000" dirty="0">
                <a:latin typeface="Times New Roman" panose="02020603050405020304" pitchFamily="18" charset="0"/>
                <a:cs typeface="Times New Roman" panose="02020603050405020304" pitchFamily="18" charset="0"/>
              </a:rPr>
              <a:t>(temp, columns=['States/</a:t>
            </a:r>
            <a:r>
              <a:rPr lang="en-US" sz="2000" dirty="0" err="1">
                <a:latin typeface="Times New Roman" panose="02020603050405020304" pitchFamily="18" charset="0"/>
                <a:cs typeface="Times New Roman" panose="02020603050405020304" pitchFamily="18" charset="0"/>
              </a:rPr>
              <a:t>UTs','District</a:t>
            </a:r>
            <a:r>
              <a:rPr lang="en-US" sz="2000" dirty="0">
                <a:latin typeface="Times New Roman" panose="02020603050405020304" pitchFamily="18" charset="0"/>
                <a:cs typeface="Times New Roman" panose="02020603050405020304" pitchFamily="18" charset="0"/>
              </a:rPr>
              <a:t>', 'Murder', 'Rape', 'Theft', '</a:t>
            </a:r>
            <a:r>
              <a:rPr lang="en-US" sz="2000" dirty="0" err="1">
                <a:latin typeface="Times New Roman" panose="02020603050405020304" pitchFamily="18" charset="0"/>
                <a:cs typeface="Times New Roman" panose="02020603050405020304" pitchFamily="18" charset="0"/>
              </a:rPr>
              <a:t>Dowry_Deaths</a:t>
            </a:r>
            <a:r>
              <a:rPr lang="en-US" sz="2000" dirty="0">
                <a:latin typeface="Times New Roman" panose="02020603050405020304" pitchFamily="18" charset="0"/>
                <a:cs typeface="Times New Roman" panose="02020603050405020304" pitchFamily="18" charset="0"/>
              </a:rPr>
              <a:t>', 'Year'])</a:t>
            </a:r>
          </a:p>
          <a:p>
            <a:pPr lvl="1"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25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6519" y="386366"/>
            <a:ext cx="9903853" cy="6247864"/>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test.fillna</a:t>
            </a:r>
            <a:r>
              <a:rPr lang="en-IN" sz="2000" dirty="0">
                <a:latin typeface="Times New Roman" panose="02020603050405020304" pitchFamily="18" charset="0"/>
                <a:cs typeface="Times New Roman" panose="02020603050405020304" pitchFamily="18" charset="0"/>
              </a:rPr>
              <a:t>(0, </a:t>
            </a:r>
            <a:r>
              <a:rPr lang="en-IN" sz="2000" dirty="0" err="1">
                <a:latin typeface="Times New Roman" panose="02020603050405020304" pitchFamily="18" charset="0"/>
                <a:cs typeface="Times New Roman" panose="02020603050405020304" pitchFamily="18" charset="0"/>
              </a:rPr>
              <a:t>inplace</a:t>
            </a:r>
            <a:r>
              <a:rPr lang="en-IN" sz="2000" dirty="0">
                <a:latin typeface="Times New Roman" panose="02020603050405020304" pitchFamily="18" charset="0"/>
                <a:cs typeface="Times New Roman" panose="02020603050405020304" pitchFamily="18" charset="0"/>
              </a:rPr>
              <a:t> = True)</a:t>
            </a:r>
          </a:p>
          <a:p>
            <a:pPr algn="just"/>
            <a:r>
              <a:rPr lang="en-IN" sz="2000" dirty="0">
                <a:latin typeface="Times New Roman" panose="02020603050405020304" pitchFamily="18" charset="0"/>
                <a:cs typeface="Times New Roman" panose="02020603050405020304" pitchFamily="18" charset="0"/>
              </a:rPr>
              <a:t> test['States/UTs']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(le1.transform(test['States/UTs'].</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test['District'] = </a:t>
            </a:r>
            <a:r>
              <a:rPr lang="en-IN" sz="2000" dirty="0" err="1">
                <a:latin typeface="Times New Roman" panose="02020603050405020304" pitchFamily="18" charset="0"/>
                <a:cs typeface="Times New Roman" panose="02020603050405020304" pitchFamily="18" charset="0"/>
              </a:rPr>
              <a:t>pd.Series</a:t>
            </a:r>
            <a:r>
              <a:rPr lang="en-IN" sz="2000" dirty="0">
                <a:latin typeface="Times New Roman" panose="02020603050405020304" pitchFamily="18" charset="0"/>
                <a:cs typeface="Times New Roman" panose="02020603050405020304" pitchFamily="18" charset="0"/>
              </a:rPr>
              <a:t>(le2.transform(test['District'].</a:t>
            </a:r>
            <a:r>
              <a:rPr lang="en-IN" sz="2000" dirty="0" err="1">
                <a:latin typeface="Times New Roman" panose="02020603050405020304" pitchFamily="18" charset="0"/>
                <a:cs typeface="Times New Roman" panose="02020603050405020304" pitchFamily="18" charset="0"/>
              </a:rPr>
              <a:t>astype</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test = </a:t>
            </a:r>
            <a:r>
              <a:rPr lang="en-IN" sz="2000" dirty="0" err="1">
                <a:latin typeface="Times New Roman" panose="02020603050405020304" pitchFamily="18" charset="0"/>
                <a:cs typeface="Times New Roman" panose="02020603050405020304" pitchFamily="18" charset="0"/>
              </a:rPr>
              <a:t>test.values</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test = </a:t>
            </a:r>
            <a:r>
              <a:rPr lang="en-IN" sz="2000" dirty="0" err="1">
                <a:latin typeface="Times New Roman" panose="02020603050405020304" pitchFamily="18" charset="0"/>
                <a:cs typeface="Times New Roman" panose="02020603050405020304" pitchFamily="18" charset="0"/>
              </a:rPr>
              <a:t>sc.transform</a:t>
            </a:r>
            <a:r>
              <a:rPr lang="en-IN" sz="2000" dirty="0">
                <a:latin typeface="Times New Roman" panose="02020603050405020304" pitchFamily="18" charset="0"/>
                <a:cs typeface="Times New Roman" panose="02020603050405020304" pitchFamily="18" charset="0"/>
              </a:rPr>
              <a:t>(test)       </a:t>
            </a:r>
          </a:p>
          <a:p>
            <a:pPr algn="just"/>
            <a:r>
              <a:rPr lang="en-IN" sz="2000" dirty="0">
                <a:latin typeface="Times New Roman" panose="02020603050405020304" pitchFamily="18" charset="0"/>
                <a:cs typeface="Times New Roman" panose="02020603050405020304" pitchFamily="18" charset="0"/>
              </a:rPr>
              <a:t> predict = </a:t>
            </a:r>
            <a:r>
              <a:rPr lang="en-IN" sz="2000" dirty="0" err="1">
                <a:latin typeface="Times New Roman" panose="02020603050405020304" pitchFamily="18" charset="0"/>
                <a:cs typeface="Times New Roman" panose="02020603050405020304" pitchFamily="18" charset="0"/>
              </a:rPr>
              <a:t>kmeans_cluster.predict</a:t>
            </a:r>
            <a:r>
              <a:rPr lang="en-IN" sz="2000" dirty="0">
                <a:latin typeface="Times New Roman" panose="02020603050405020304" pitchFamily="18" charset="0"/>
                <a:cs typeface="Times New Roman" panose="02020603050405020304" pitchFamily="18" charset="0"/>
              </a:rPr>
              <a:t>(test)   </a:t>
            </a:r>
          </a:p>
          <a:p>
            <a:pPr algn="just"/>
            <a:r>
              <a:rPr lang="en-IN" sz="2000" dirty="0">
                <a:latin typeface="Times New Roman" panose="02020603050405020304" pitchFamily="18" charset="0"/>
                <a:cs typeface="Times New Roman" panose="02020603050405020304" pitchFamily="18" charset="0"/>
              </a:rPr>
              <a:t>  print(predict)        </a:t>
            </a:r>
          </a:p>
          <a:p>
            <a:pPr algn="just"/>
            <a:r>
              <a:rPr lang="en-IN" sz="2000" dirty="0">
                <a:latin typeface="Times New Roman" panose="02020603050405020304" pitchFamily="18" charset="0"/>
                <a:cs typeface="Times New Roman" panose="02020603050405020304" pitchFamily="18" charset="0"/>
              </a:rPr>
              <a:t>  output = district+" Low Crime Rate Area"  </a:t>
            </a:r>
          </a:p>
          <a:p>
            <a:pPr algn="just"/>
            <a:r>
              <a:rPr lang="en-IN" sz="2000" dirty="0">
                <a:latin typeface="Times New Roman" panose="02020603050405020304" pitchFamily="18" charset="0"/>
                <a:cs typeface="Times New Roman" panose="02020603050405020304" pitchFamily="18" charset="0"/>
              </a:rPr>
              <a:t>    if predict == 1:         </a:t>
            </a:r>
          </a:p>
          <a:p>
            <a:pPr algn="just"/>
            <a:r>
              <a:rPr lang="en-IN" sz="2000" dirty="0">
                <a:latin typeface="Times New Roman" panose="02020603050405020304" pitchFamily="18" charset="0"/>
                <a:cs typeface="Times New Roman" panose="02020603050405020304" pitchFamily="18" charset="0"/>
              </a:rPr>
              <a:t>        output = district+" High Crime Rate Area"     </a:t>
            </a:r>
          </a:p>
          <a:p>
            <a:pPr algn="just"/>
            <a:r>
              <a:rPr lang="en-IN" sz="2000" dirty="0">
                <a:latin typeface="Times New Roman" panose="02020603050405020304" pitchFamily="18" charset="0"/>
                <a:cs typeface="Times New Roman" panose="02020603050405020304" pitchFamily="18" charset="0"/>
              </a:rPr>
              <a:t>        context= {'</a:t>
            </a:r>
            <a:r>
              <a:rPr lang="en-IN" sz="2000" dirty="0" err="1">
                <a:latin typeface="Times New Roman" panose="02020603050405020304" pitchFamily="18" charset="0"/>
                <a:cs typeface="Times New Roman" panose="02020603050405020304" pitchFamily="18" charset="0"/>
              </a:rPr>
              <a:t>data':output</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'index.html', context) </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FuturePrediction</a:t>
            </a:r>
            <a:r>
              <a:rPr lang="en-US" sz="2000" dirty="0">
                <a:latin typeface="Times New Roman" panose="02020603050405020304" pitchFamily="18" charset="0"/>
                <a:cs typeface="Times New Roman" panose="02020603050405020304" pitchFamily="18" charset="0"/>
              </a:rPr>
              <a:t>(request):</a:t>
            </a:r>
          </a:p>
          <a:p>
            <a:pPr algn="just"/>
            <a:r>
              <a:rPr lang="en-US" sz="2000" dirty="0">
                <a:latin typeface="Times New Roman" panose="02020603050405020304" pitchFamily="18" charset="0"/>
                <a:cs typeface="Times New Roman" panose="02020603050405020304" pitchFamily="18" charset="0"/>
              </a:rPr>
              <a:t>    if </a:t>
            </a:r>
            <a:r>
              <a:rPr lang="en-US" sz="2000" dirty="0" err="1">
                <a:latin typeface="Times New Roman" panose="02020603050405020304" pitchFamily="18" charset="0"/>
                <a:cs typeface="Times New Roman" panose="02020603050405020304" pitchFamily="18" charset="0"/>
              </a:rPr>
              <a:t>request.method</a:t>
            </a:r>
            <a:r>
              <a:rPr lang="en-US" sz="2000" dirty="0">
                <a:latin typeface="Times New Roman" panose="02020603050405020304" pitchFamily="18" charset="0"/>
                <a:cs typeface="Times New Roman" panose="02020603050405020304" pitchFamily="18" charset="0"/>
              </a:rPr>
              <a:t> == 'GET':      </a:t>
            </a:r>
          </a:p>
          <a:p>
            <a:pPr lvl="1" algn="just"/>
            <a:r>
              <a:rPr lang="en-US" sz="2000" dirty="0">
                <a:latin typeface="Times New Roman" panose="02020603050405020304" pitchFamily="18" charset="0"/>
                <a:cs typeface="Times New Roman" panose="02020603050405020304" pitchFamily="18" charset="0"/>
              </a:rPr>
              <a:t> dataset = </a:t>
            </a:r>
            <a:r>
              <a:rPr lang="en-US" sz="2000" dirty="0" err="1">
                <a:latin typeface="Times New Roman" panose="02020603050405020304" pitchFamily="18" charset="0"/>
                <a:cs typeface="Times New Roman" panose="02020603050405020304" pitchFamily="18" charset="0"/>
              </a:rPr>
              <a:t>pd.read_csv</a:t>
            </a:r>
            <a:r>
              <a:rPr lang="en-US" sz="2000" dirty="0">
                <a:latin typeface="Times New Roman" panose="02020603050405020304" pitchFamily="18" charset="0"/>
                <a:cs typeface="Times New Roman" panose="02020603050405020304" pitchFamily="18" charset="0"/>
              </a:rPr>
              <a:t>("Dataset/Dataset.csv", </a:t>
            </a:r>
            <a:r>
              <a:rPr lang="en-US" sz="2000" dirty="0" err="1">
                <a:latin typeface="Times New Roman" panose="02020603050405020304" pitchFamily="18" charset="0"/>
                <a:cs typeface="Times New Roman" panose="02020603050405020304" pitchFamily="18" charset="0"/>
              </a:rPr>
              <a:t>usecols</a:t>
            </a:r>
            <a:r>
              <a:rPr lang="en-US" sz="2000" dirty="0">
                <a:latin typeface="Times New Roman" panose="02020603050405020304" pitchFamily="18" charset="0"/>
                <a:cs typeface="Times New Roman" panose="02020603050405020304" pitchFamily="18" charset="0"/>
              </a:rPr>
              <a:t>=['States/</a:t>
            </a:r>
            <a:r>
              <a:rPr lang="en-US" sz="2000" dirty="0" err="1">
                <a:latin typeface="Times New Roman" panose="02020603050405020304" pitchFamily="18" charset="0"/>
                <a:cs typeface="Times New Roman" panose="02020603050405020304" pitchFamily="18" charset="0"/>
              </a:rPr>
              <a:t>UTs','District</a:t>
            </a:r>
            <a:r>
              <a:rPr lang="en-US" sz="2000" dirty="0">
                <a:latin typeface="Times New Roman" panose="02020603050405020304" pitchFamily="18" charset="0"/>
                <a:cs typeface="Times New Roman" panose="02020603050405020304" pitchFamily="18" charset="0"/>
              </a:rPr>
              <a:t>', 'Year'])                       </a:t>
            </a:r>
            <a:r>
              <a:rPr lang="en-US" sz="2000" dirty="0" err="1">
                <a:latin typeface="Times New Roman" panose="02020603050405020304" pitchFamily="18" charset="0"/>
                <a:cs typeface="Times New Roman" panose="02020603050405020304" pitchFamily="18" charset="0"/>
              </a:rPr>
              <a:t>dataset.fillna</a:t>
            </a:r>
            <a:r>
              <a:rPr lang="en-US" sz="2000" dirty="0">
                <a:latin typeface="Times New Roman" panose="02020603050405020304" pitchFamily="18" charset="0"/>
                <a:cs typeface="Times New Roman" panose="02020603050405020304" pitchFamily="18" charset="0"/>
              </a:rPr>
              <a:t>(0, </a:t>
            </a:r>
            <a:r>
              <a:rPr lang="en-US" sz="2000" dirty="0" err="1">
                <a:latin typeface="Times New Roman" panose="02020603050405020304" pitchFamily="18" charset="0"/>
                <a:cs typeface="Times New Roman" panose="02020603050405020304" pitchFamily="18" charset="0"/>
              </a:rPr>
              <a:t>inplace</a:t>
            </a:r>
            <a:r>
              <a:rPr lang="en-US" sz="2000" dirty="0">
                <a:latin typeface="Times New Roman" panose="02020603050405020304" pitchFamily="18" charset="0"/>
                <a:cs typeface="Times New Roman" panose="02020603050405020304" pitchFamily="18" charset="0"/>
              </a:rPr>
              <a:t> = True)  </a:t>
            </a:r>
          </a:p>
          <a:p>
            <a:pPr algn="just"/>
            <a:r>
              <a:rPr lang="en-US" sz="2000" dirty="0">
                <a:latin typeface="Times New Roman" panose="02020603050405020304" pitchFamily="18" charset="0"/>
                <a:cs typeface="Times New Roman" panose="02020603050405020304" pitchFamily="18" charset="0"/>
              </a:rPr>
              <a:t>       states = </a:t>
            </a:r>
            <a:r>
              <a:rPr lang="en-US" sz="2000" dirty="0" err="1">
                <a:latin typeface="Times New Roman" panose="02020603050405020304" pitchFamily="18" charset="0"/>
                <a:cs typeface="Times New Roman" panose="02020603050405020304" pitchFamily="18" charset="0"/>
              </a:rPr>
              <a:t>np.unique</a:t>
            </a:r>
            <a:r>
              <a:rPr lang="en-US" sz="2000" dirty="0">
                <a:latin typeface="Times New Roman" panose="02020603050405020304" pitchFamily="18" charset="0"/>
                <a:cs typeface="Times New Roman" panose="02020603050405020304" pitchFamily="18" charset="0"/>
              </a:rPr>
              <a:t>(dataset['States/UTs'].values)      </a:t>
            </a:r>
          </a:p>
          <a:p>
            <a:pPr algn="just"/>
            <a:r>
              <a:rPr lang="en-US" sz="2000" dirty="0">
                <a:latin typeface="Times New Roman" panose="02020603050405020304" pitchFamily="18" charset="0"/>
                <a:cs typeface="Times New Roman" panose="02020603050405020304" pitchFamily="18" charset="0"/>
              </a:rPr>
              <a:t>       output = '&lt;</a:t>
            </a:r>
            <a:r>
              <a:rPr lang="en-US" sz="2000" dirty="0" err="1">
                <a:latin typeface="Times New Roman" panose="02020603050405020304" pitchFamily="18" charset="0"/>
                <a:cs typeface="Times New Roman" panose="02020603050405020304" pitchFamily="18" charset="0"/>
              </a:rPr>
              <a:t>tr</a:t>
            </a:r>
            <a:r>
              <a:rPr lang="en-US" sz="2000" dirty="0">
                <a:latin typeface="Times New Roman" panose="02020603050405020304" pitchFamily="18" charset="0"/>
                <a:cs typeface="Times New Roman" panose="02020603050405020304" pitchFamily="18" charset="0"/>
              </a:rPr>
              <a:t>&gt;&lt;td&gt;&lt;font size="" color="black"&gt;States&lt;/b&gt;&lt;/td&gt;&lt;td&gt;&lt;select name="t1"&gt;‘</a:t>
            </a:r>
          </a:p>
          <a:p>
            <a:pPr algn="just"/>
            <a:r>
              <a:rPr lang="en-US" sz="2000" dirty="0">
                <a:latin typeface="Times New Roman" panose="02020603050405020304" pitchFamily="18" charset="0"/>
                <a:cs typeface="Times New Roman" panose="02020603050405020304" pitchFamily="18" charset="0"/>
              </a:rPr>
              <a:t>          for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in range(</a:t>
            </a:r>
            <a:r>
              <a:rPr lang="en-US" sz="2000" dirty="0" err="1">
                <a:latin typeface="Times New Roman" panose="02020603050405020304" pitchFamily="18" charset="0"/>
                <a:cs typeface="Times New Roman" panose="02020603050405020304" pitchFamily="18" charset="0"/>
              </a:rPr>
              <a:t>len</a:t>
            </a:r>
            <a:r>
              <a:rPr lang="en-US" sz="2000" dirty="0">
                <a:latin typeface="Times New Roman" panose="02020603050405020304" pitchFamily="18" charset="0"/>
                <a:cs typeface="Times New Roman" panose="02020603050405020304" pitchFamily="18" charset="0"/>
              </a:rPr>
              <a:t>(states)):</a:t>
            </a:r>
          </a:p>
          <a:p>
            <a:pPr algn="just"/>
            <a:r>
              <a:rPr lang="en-US" sz="2000" dirty="0">
                <a:latin typeface="Times New Roman" panose="02020603050405020304" pitchFamily="18" charset="0"/>
                <a:cs typeface="Times New Roman" panose="02020603050405020304" pitchFamily="18" charset="0"/>
              </a:rPr>
              <a:t>              output += '&lt;option value="'+states[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]+'"&gt;'+states[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]+'&lt;/option&gt;'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63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397" y="386365"/>
            <a:ext cx="10019764" cy="5940088"/>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output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="black"&gt;District&lt;/b&gt;&lt;/td&gt;&lt;td&gt;&lt;select name="t2"&gt;‘</a:t>
            </a:r>
          </a:p>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(states)): </a:t>
            </a:r>
          </a:p>
          <a:p>
            <a:pPr algn="just"/>
            <a:r>
              <a:rPr lang="en-IN" sz="2000" dirty="0">
                <a:latin typeface="Times New Roman" panose="02020603050405020304" pitchFamily="18" charset="0"/>
                <a:cs typeface="Times New Roman" panose="02020603050405020304" pitchFamily="18" charset="0"/>
              </a:rPr>
              <a:t>        district = dataset[dataset['States/UTs'] == states[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]]['District'] </a:t>
            </a:r>
          </a:p>
          <a:p>
            <a:pPr lvl="1" algn="just"/>
            <a:r>
              <a:rPr lang="en-IN" sz="2000" dirty="0">
                <a:latin typeface="Times New Roman" panose="02020603050405020304" pitchFamily="18" charset="0"/>
                <a:cs typeface="Times New Roman" panose="02020603050405020304" pitchFamily="18" charset="0"/>
              </a:rPr>
              <a:t> district = </a:t>
            </a:r>
            <a:r>
              <a:rPr lang="en-IN" sz="2000" dirty="0" err="1">
                <a:latin typeface="Times New Roman" panose="02020603050405020304" pitchFamily="18" charset="0"/>
                <a:cs typeface="Times New Roman" panose="02020603050405020304" pitchFamily="18" charset="0"/>
              </a:rPr>
              <a:t>district.values</a:t>
            </a:r>
            <a:r>
              <a:rPr lang="en-IN" sz="2000" dirty="0">
                <a:latin typeface="Times New Roman" panose="02020603050405020304" pitchFamily="18" charset="0"/>
                <a:cs typeface="Times New Roman" panose="02020603050405020304" pitchFamily="18" charset="0"/>
              </a:rPr>
              <a:t>            output += '&lt;option value="'+states[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]+'"&gt;&lt;b&gt;--'+states[</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&lt;/b&gt;&lt;/option&gt;'           </a:t>
            </a:r>
          </a:p>
          <a:p>
            <a:pPr algn="just"/>
            <a:r>
              <a:rPr lang="en-IN" sz="2000" dirty="0">
                <a:latin typeface="Times New Roman" panose="02020603050405020304" pitchFamily="18" charset="0"/>
                <a:cs typeface="Times New Roman" panose="02020603050405020304" pitchFamily="18" charset="0"/>
              </a:rPr>
              <a:t>         for j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(district)):  </a:t>
            </a:r>
          </a:p>
          <a:p>
            <a:pPr algn="just"/>
            <a:r>
              <a:rPr lang="en-IN" sz="2000" dirty="0">
                <a:latin typeface="Times New Roman" panose="02020603050405020304" pitchFamily="18" charset="0"/>
                <a:cs typeface="Times New Roman" panose="02020603050405020304" pitchFamily="18" charset="0"/>
              </a:rPr>
              <a:t>              output += '&lt;option value="'+district[j]+'"&gt;'+district[j]+'&lt;/option&gt;'         </a:t>
            </a:r>
          </a:p>
          <a:p>
            <a:pPr algn="just"/>
            <a:r>
              <a:rPr lang="en-IN" sz="2000" dirty="0">
                <a:latin typeface="Times New Roman" panose="02020603050405020304" pitchFamily="18" charset="0"/>
                <a:cs typeface="Times New Roman" panose="02020603050405020304" pitchFamily="18" charset="0"/>
              </a:rPr>
              <a:t>             output += "&lt;/select&gt;&lt;/td&gt;&lt;/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2" algn="just"/>
            <a:r>
              <a:rPr lang="en-IN" sz="2000" dirty="0">
                <a:latin typeface="Times New Roman" panose="02020603050405020304" pitchFamily="18" charset="0"/>
                <a:cs typeface="Times New Roman" panose="02020603050405020304" pitchFamily="18" charset="0"/>
              </a:rPr>
              <a:t>  output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&gt;&lt;td&gt;&lt;font size=""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="black"&gt;Year&lt;/b&gt;&lt;/td&gt;&lt;td&gt;&lt;select    name="t3"&gt;'      </a:t>
            </a:r>
          </a:p>
          <a:p>
            <a:pPr algn="just"/>
            <a:r>
              <a:rPr lang="en-IN" sz="2000" dirty="0">
                <a:latin typeface="Times New Roman" panose="02020603050405020304" pitchFamily="18" charset="0"/>
                <a:cs typeface="Times New Roman" panose="02020603050405020304" pitchFamily="18" charset="0"/>
              </a:rPr>
              <a:t>              year = </a:t>
            </a:r>
            <a:r>
              <a:rPr lang="en-IN" sz="2000" dirty="0" err="1">
                <a:latin typeface="Times New Roman" panose="02020603050405020304" pitchFamily="18" charset="0"/>
                <a:cs typeface="Times New Roman" panose="02020603050405020304" pitchFamily="18" charset="0"/>
              </a:rPr>
              <a:t>np.unique</a:t>
            </a:r>
            <a:r>
              <a:rPr lang="en-IN" sz="2000" dirty="0">
                <a:latin typeface="Times New Roman" panose="02020603050405020304" pitchFamily="18" charset="0"/>
                <a:cs typeface="Times New Roman" panose="02020603050405020304" pitchFamily="18" charset="0"/>
              </a:rPr>
              <a:t>(dataset['Year'].values)        </a:t>
            </a:r>
          </a:p>
          <a:p>
            <a:pPr algn="just"/>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in range(</a:t>
            </a:r>
            <a:r>
              <a:rPr lang="en-IN" sz="2000" dirty="0" err="1">
                <a:latin typeface="Times New Roman" panose="02020603050405020304" pitchFamily="18" charset="0"/>
                <a:cs typeface="Times New Roman" panose="02020603050405020304" pitchFamily="18" charset="0"/>
              </a:rPr>
              <a:t>len</a:t>
            </a:r>
            <a:r>
              <a:rPr lang="en-IN" sz="2000" dirty="0">
                <a:latin typeface="Times New Roman" panose="02020603050405020304" pitchFamily="18" charset="0"/>
                <a:cs typeface="Times New Roman" panose="02020603050405020304" pitchFamily="18" charset="0"/>
              </a:rPr>
              <a:t>(year)):            </a:t>
            </a:r>
          </a:p>
          <a:p>
            <a:pPr algn="just"/>
            <a:r>
              <a:rPr lang="en-IN" sz="2000" dirty="0">
                <a:latin typeface="Times New Roman" panose="02020603050405020304" pitchFamily="18" charset="0"/>
                <a:cs typeface="Times New Roman" panose="02020603050405020304" pitchFamily="18" charset="0"/>
              </a:rPr>
              <a:t>            output += '&lt;option value="'+</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(year[</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])+'"&gt;'+</a:t>
            </a:r>
            <a:r>
              <a:rPr lang="en-IN" sz="2000" dirty="0" err="1">
                <a:latin typeface="Times New Roman" panose="02020603050405020304" pitchFamily="18" charset="0"/>
                <a:cs typeface="Times New Roman" panose="02020603050405020304" pitchFamily="18" charset="0"/>
              </a:rPr>
              <a:t>str</a:t>
            </a:r>
            <a:r>
              <a:rPr lang="en-IN" sz="2000" dirty="0">
                <a:latin typeface="Times New Roman" panose="02020603050405020304" pitchFamily="18" charset="0"/>
                <a:cs typeface="Times New Roman" panose="02020603050405020304" pitchFamily="18" charset="0"/>
              </a:rPr>
              <a:t>(year[</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])+'&lt;/option&gt;'    </a:t>
            </a:r>
          </a:p>
          <a:p>
            <a:pPr algn="just"/>
            <a:r>
              <a:rPr lang="en-IN" sz="2000" dirty="0">
                <a:latin typeface="Times New Roman" panose="02020603050405020304" pitchFamily="18" charset="0"/>
                <a:cs typeface="Times New Roman" panose="02020603050405020304" pitchFamily="18" charset="0"/>
              </a:rPr>
              <a:t>           output += '&lt;option value="2022"&gt;2022&lt;/option&gt;'        </a:t>
            </a:r>
          </a:p>
          <a:p>
            <a:pPr algn="just"/>
            <a:r>
              <a:rPr lang="en-IN" sz="2000" dirty="0">
                <a:latin typeface="Times New Roman" panose="02020603050405020304" pitchFamily="18" charset="0"/>
                <a:cs typeface="Times New Roman" panose="02020603050405020304" pitchFamily="18" charset="0"/>
              </a:rPr>
              <a:t>           output += '&lt;option value=2023&gt;2023&lt;/option&gt;'         </a:t>
            </a:r>
          </a:p>
          <a:p>
            <a:pPr algn="just"/>
            <a:r>
              <a:rPr lang="en-IN" sz="2000" dirty="0">
                <a:latin typeface="Times New Roman" panose="02020603050405020304" pitchFamily="18" charset="0"/>
                <a:cs typeface="Times New Roman" panose="02020603050405020304" pitchFamily="18" charset="0"/>
              </a:rPr>
              <a:t>          output += "&lt;/select&gt;&lt;/td&gt;&lt;/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 &gt;"        </a:t>
            </a:r>
          </a:p>
          <a:p>
            <a:pPr algn="just"/>
            <a:r>
              <a:rPr lang="en-IN" sz="2000" dirty="0">
                <a:latin typeface="Times New Roman" panose="02020603050405020304" pitchFamily="18" charset="0"/>
                <a:cs typeface="Times New Roman" panose="02020603050405020304" pitchFamily="18" charset="0"/>
              </a:rPr>
              <a:t>          context= {'</a:t>
            </a:r>
            <a:r>
              <a:rPr lang="en-IN" sz="2000" dirty="0" err="1">
                <a:latin typeface="Times New Roman" panose="02020603050405020304" pitchFamily="18" charset="0"/>
                <a:cs typeface="Times New Roman" panose="02020603050405020304" pitchFamily="18" charset="0"/>
              </a:rPr>
              <a:t>states':output</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'FuturePrediction.html', context)  </a:t>
            </a: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83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550" y="302359"/>
            <a:ext cx="10019764" cy="6555641"/>
          </a:xfrm>
          <a:prstGeom prst="rect">
            <a:avLst/>
          </a:prstGeom>
          <a:noFill/>
        </p:spPr>
        <p:txBody>
          <a:bodyPr wrap="square" rtlCol="0">
            <a:spAutoFit/>
          </a:bodyPr>
          <a:lstStyle/>
          <a:p>
            <a:pPr algn="just"/>
            <a:r>
              <a:rPr lang="en-IN" sz="2000" dirty="0" err="1">
                <a:latin typeface="Times New Roman" panose="02020603050405020304" pitchFamily="18" charset="0"/>
                <a:cs typeface="Times New Roman" panose="02020603050405020304" pitchFamily="18" charset="0"/>
              </a:rPr>
              <a:t>def</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AnalysisAction</a:t>
            </a:r>
            <a:r>
              <a:rPr lang="en-IN" sz="2000" dirty="0">
                <a:latin typeface="Times New Roman" panose="02020603050405020304" pitchFamily="18" charset="0"/>
                <a:cs typeface="Times New Roman" panose="02020603050405020304" pitchFamily="18" charset="0"/>
              </a:rPr>
              <a:t>(request):</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request.method</a:t>
            </a:r>
            <a:r>
              <a:rPr lang="en-IN" sz="2000" dirty="0">
                <a:latin typeface="Times New Roman" panose="02020603050405020304" pitchFamily="18" charset="0"/>
                <a:cs typeface="Times New Roman" panose="02020603050405020304" pitchFamily="18" charset="0"/>
              </a:rPr>
              <a:t> == 'POST':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classify_type</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request.POST.get</a:t>
            </a:r>
            <a:r>
              <a:rPr lang="en-IN" sz="2000" dirty="0">
                <a:latin typeface="Times New Roman" panose="02020603050405020304" pitchFamily="18" charset="0"/>
                <a:cs typeface="Times New Roman" panose="02020603050405020304" pitchFamily="18" charset="0"/>
              </a:rPr>
              <a:t>('t1', False)  </a:t>
            </a:r>
          </a:p>
          <a:p>
            <a:pPr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'&lt;table border=1 align=</a:t>
            </a:r>
            <a:r>
              <a:rPr lang="en-IN" sz="2000" dirty="0" err="1">
                <a:latin typeface="Times New Roman" panose="02020603050405020304" pitchFamily="18" charset="0"/>
                <a:cs typeface="Times New Roman" panose="02020603050405020304" pitchFamily="18" charset="0"/>
              </a:rPr>
              <a:t>center</a:t>
            </a:r>
            <a:r>
              <a:rPr lang="en-IN" sz="2000" dirty="0">
                <a:latin typeface="Times New Roman" panose="02020603050405020304" pitchFamily="18" charset="0"/>
                <a:cs typeface="Times New Roman" panose="02020603050405020304" pitchFamily="18" charset="0"/>
              </a:rPr>
              <a:t> width=100%&gt;'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classify_type</a:t>
            </a:r>
            <a:r>
              <a:rPr lang="en-IN" sz="2000" dirty="0">
                <a:latin typeface="Times New Roman" panose="02020603050405020304" pitchFamily="18" charset="0"/>
                <a:cs typeface="Times New Roman" panose="02020603050405020304" pitchFamily="18" charset="0"/>
              </a:rPr>
              <a:t> == "Theft":           </a:t>
            </a:r>
          </a:p>
          <a:p>
            <a:pPr lvl="1"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="static/analysis/theft_bar.png"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1"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="static/analysis/theft_pie.png"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algn="just"/>
            <a:r>
              <a:rPr lang="en-IN" sz="2000" dirty="0">
                <a:latin typeface="Times New Roman" panose="02020603050405020304" pitchFamily="18" charset="0"/>
                <a:cs typeface="Times New Roman" panose="02020603050405020304" pitchFamily="18" charset="0"/>
              </a:rPr>
              <a:t> if </a:t>
            </a:r>
            <a:r>
              <a:rPr lang="en-IN" sz="2000" dirty="0" err="1">
                <a:latin typeface="Times New Roman" panose="02020603050405020304" pitchFamily="18" charset="0"/>
                <a:cs typeface="Times New Roman" panose="02020603050405020304" pitchFamily="18" charset="0"/>
              </a:rPr>
              <a:t>classify_type</a:t>
            </a:r>
            <a:r>
              <a:rPr lang="en-IN" sz="2000" dirty="0">
                <a:latin typeface="Times New Roman" panose="02020603050405020304" pitchFamily="18" charset="0"/>
                <a:cs typeface="Times New Roman" panose="02020603050405020304" pitchFamily="18" charset="0"/>
              </a:rPr>
              <a:t> == "Murder":     </a:t>
            </a:r>
          </a:p>
          <a:p>
            <a:pPr lvl="1" algn="just"/>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="static/analysis/murder_bar.png"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1" algn="just"/>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="static/analysis/murder_pie.png"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1" algn="just"/>
            <a:r>
              <a:rPr lang="en-IN" sz="2000" dirty="0">
                <a:latin typeface="Times New Roman" panose="02020603050405020304" pitchFamily="18" charset="0"/>
                <a:cs typeface="Times New Roman" panose="02020603050405020304" pitchFamily="18" charset="0"/>
              </a:rPr>
              <a:t>if </a:t>
            </a:r>
            <a:r>
              <a:rPr lang="en-IN" sz="2000" dirty="0" err="1">
                <a:latin typeface="Times New Roman" panose="02020603050405020304" pitchFamily="18" charset="0"/>
                <a:cs typeface="Times New Roman" panose="02020603050405020304" pitchFamily="18" charset="0"/>
              </a:rPr>
              <a:t>classify_type</a:t>
            </a:r>
            <a:r>
              <a:rPr lang="en-IN" sz="2000" dirty="0">
                <a:latin typeface="Times New Roman" panose="02020603050405020304" pitchFamily="18" charset="0"/>
                <a:cs typeface="Times New Roman" panose="02020603050405020304" pitchFamily="18" charset="0"/>
              </a:rPr>
              <a:t> == "Rape":     </a:t>
            </a:r>
          </a:p>
          <a:p>
            <a:pPr lvl="1"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="static/analysis/rape_bar.png"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1" algn="just"/>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 '&lt;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&gt;&lt;td&gt;&lt;</a:t>
            </a:r>
            <a:r>
              <a:rPr lang="en-IN" sz="2000" dirty="0" err="1">
                <a:latin typeface="Times New Roman" panose="02020603050405020304" pitchFamily="18" charset="0"/>
                <a:cs typeface="Times New Roman" panose="02020603050405020304" pitchFamily="18" charset="0"/>
              </a:rPr>
              <a:t>img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src</a:t>
            </a:r>
            <a:r>
              <a:rPr lang="en-IN" sz="2000" dirty="0">
                <a:latin typeface="Times New Roman" panose="02020603050405020304" pitchFamily="18" charset="0"/>
                <a:cs typeface="Times New Roman" panose="02020603050405020304" pitchFamily="18" charset="0"/>
              </a:rPr>
              <a:t>="static/analysis/rape_pie.png" height="300" width="500"/&gt;&lt;/td&gt;&lt;/</a:t>
            </a:r>
            <a:r>
              <a:rPr lang="en-IN" sz="2000" dirty="0" err="1">
                <a:latin typeface="Times New Roman" panose="02020603050405020304" pitchFamily="18" charset="0"/>
                <a:cs typeface="Times New Roman" panose="02020603050405020304" pitchFamily="18" charset="0"/>
              </a:rPr>
              <a:t>tr</a:t>
            </a:r>
            <a:r>
              <a:rPr lang="en-IN" sz="2000" dirty="0">
                <a:latin typeface="Times New Roman" panose="02020603050405020304" pitchFamily="18" charset="0"/>
                <a:cs typeface="Times New Roman" panose="02020603050405020304" pitchFamily="18" charset="0"/>
              </a:rPr>
              <a:t>&gt;'            </a:t>
            </a:r>
          </a:p>
          <a:p>
            <a:pPr lvl="2" algn="just"/>
            <a:r>
              <a:rPr lang="en-IN" sz="2000" dirty="0">
                <a:latin typeface="Times New Roman" panose="02020603050405020304" pitchFamily="18" charset="0"/>
                <a:cs typeface="Times New Roman" panose="02020603050405020304" pitchFamily="18" charset="0"/>
              </a:rPr>
              <a:t>context= {'data':</a:t>
            </a:r>
            <a:r>
              <a:rPr lang="en-IN" sz="2000" dirty="0" err="1">
                <a:latin typeface="Times New Roman" panose="02020603050405020304" pitchFamily="18" charset="0"/>
                <a:cs typeface="Times New Roman" panose="02020603050405020304" pitchFamily="18" charset="0"/>
              </a:rPr>
              <a:t>strdata</a:t>
            </a:r>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return render(request, 'ViewGraphs.html', context)</a:t>
            </a:r>
          </a:p>
        </p:txBody>
      </p:sp>
    </p:spTree>
    <p:extLst>
      <p:ext uri="{BB962C8B-B14F-4D97-AF65-F5344CB8AC3E}">
        <p14:creationId xmlns:p14="http://schemas.microsoft.com/office/powerpoint/2010/main" val="399983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123" y="206063"/>
            <a:ext cx="2705677"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RESULTS</a:t>
            </a:r>
            <a:endParaRPr lang="en-IN" sz="44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817603" y="1202806"/>
            <a:ext cx="10631715" cy="4279077"/>
          </a:xfrm>
          <a:prstGeom prst="rect">
            <a:avLst/>
          </a:prstGeom>
        </p:spPr>
      </p:pic>
      <p:sp>
        <p:nvSpPr>
          <p:cNvPr id="5" name="TextBox 4"/>
          <p:cNvSpPr txBox="1"/>
          <p:nvPr/>
        </p:nvSpPr>
        <p:spPr>
          <a:xfrm>
            <a:off x="817603" y="5709185"/>
            <a:ext cx="10760504"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python server started and now open browser and enter URL as ‘http://127.0.0.1:8000/index.html’ and press enter key to get below page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5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34774" y="555557"/>
            <a:ext cx="10640301" cy="4531598"/>
          </a:xfrm>
          <a:prstGeom prst="rect">
            <a:avLst/>
          </a:prstGeom>
        </p:spPr>
      </p:pic>
      <p:sp>
        <p:nvSpPr>
          <p:cNvPr id="4" name="TextBox 3"/>
          <p:cNvSpPr txBox="1"/>
          <p:nvPr/>
        </p:nvSpPr>
        <p:spPr>
          <a:xfrm>
            <a:off x="834774" y="5628067"/>
            <a:ext cx="8614474"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In above screen click on ‘Admin Login’ link to get below login page</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132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4851" y="373487"/>
            <a:ext cx="2278188" cy="3349956"/>
          </a:xfrm>
          <a:prstGeom prst="rect">
            <a:avLst/>
          </a:prstGeom>
          <a:noFill/>
        </p:spPr>
        <p:txBody>
          <a:bodyPr wrap="non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12. Sample code</a:t>
            </a:r>
          </a:p>
          <a:p>
            <a:pPr>
              <a:lnSpc>
                <a:spcPct val="150000"/>
              </a:lnSpc>
            </a:pPr>
            <a:r>
              <a:rPr lang="en-US" sz="2400" dirty="0">
                <a:latin typeface="Times New Roman" panose="02020603050405020304" pitchFamily="18" charset="0"/>
                <a:cs typeface="Times New Roman" panose="02020603050405020304" pitchFamily="18" charset="0"/>
              </a:rPr>
              <a:t>13. Results</a:t>
            </a:r>
          </a:p>
          <a:p>
            <a:pPr>
              <a:lnSpc>
                <a:spcPct val="150000"/>
              </a:lnSpc>
            </a:pPr>
            <a:r>
              <a:rPr lang="en-US" sz="2400" dirty="0">
                <a:latin typeface="Times New Roman" panose="02020603050405020304" pitchFamily="18" charset="0"/>
                <a:cs typeface="Times New Roman" panose="02020603050405020304" pitchFamily="18" charset="0"/>
              </a:rPr>
              <a:t>14. Conclusion</a:t>
            </a:r>
          </a:p>
          <a:p>
            <a:pPr>
              <a:lnSpc>
                <a:spcPct val="150000"/>
              </a:lnSpc>
            </a:pPr>
            <a:r>
              <a:rPr lang="en-US" sz="2400" dirty="0">
                <a:latin typeface="Times New Roman" panose="02020603050405020304" pitchFamily="18" charset="0"/>
                <a:cs typeface="Times New Roman" panose="02020603050405020304" pitchFamily="18" charset="0"/>
              </a:rPr>
              <a:t>15. Future Scope</a:t>
            </a:r>
          </a:p>
          <a:p>
            <a:pPr>
              <a:lnSpc>
                <a:spcPct val="150000"/>
              </a:lnSpc>
            </a:pPr>
            <a:r>
              <a:rPr lang="en-US" sz="2400" dirty="0">
                <a:latin typeface="Times New Roman" panose="02020603050405020304" pitchFamily="18" charset="0"/>
                <a:cs typeface="Times New Roman" panose="02020603050405020304" pitchFamily="18" charset="0"/>
              </a:rPr>
              <a:t>16. References</a:t>
            </a:r>
          </a:p>
          <a:p>
            <a:pPr>
              <a:lnSpc>
                <a:spcPct val="150000"/>
              </a:lnSpc>
            </a:pPr>
            <a:r>
              <a:rPr lang="en-US" sz="2400" dirty="0">
                <a:latin typeface="Times New Roman" panose="02020603050405020304" pitchFamily="18" charset="0"/>
                <a:cs typeface="Times New Roman" panose="02020603050405020304" pitchFamily="18" charset="0"/>
              </a:rPr>
              <a:t>17.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Link</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760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21895" y="594194"/>
            <a:ext cx="10614544" cy="4518719"/>
          </a:xfrm>
          <a:prstGeom prst="rect">
            <a:avLst/>
          </a:prstGeom>
        </p:spPr>
      </p:pic>
      <p:sp>
        <p:nvSpPr>
          <p:cNvPr id="4" name="TextBox 3"/>
          <p:cNvSpPr txBox="1"/>
          <p:nvPr/>
        </p:nvSpPr>
        <p:spPr>
          <a:xfrm>
            <a:off x="821895" y="5711137"/>
            <a:ext cx="931377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above screen admin is login and after login will get below screen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9053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721216" y="643944"/>
            <a:ext cx="10637949" cy="4095482"/>
          </a:xfrm>
          <a:prstGeom prst="rect">
            <a:avLst/>
          </a:prstGeom>
        </p:spPr>
      </p:pic>
      <p:sp>
        <p:nvSpPr>
          <p:cNvPr id="4" name="TextBox 3"/>
          <p:cNvSpPr txBox="1"/>
          <p:nvPr/>
        </p:nvSpPr>
        <p:spPr>
          <a:xfrm>
            <a:off x="605307" y="5357611"/>
            <a:ext cx="10753859"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admin can click on ‘Upload Dataset’ link to upload dataset and then click submit button to load dataset and then train it with machine learning algorithms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87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37127" y="658588"/>
            <a:ext cx="10702343" cy="4080837"/>
          </a:xfrm>
          <a:prstGeom prst="rect">
            <a:avLst/>
          </a:prstGeom>
        </p:spPr>
      </p:pic>
      <p:sp>
        <p:nvSpPr>
          <p:cNvPr id="4" name="TextBox 3"/>
          <p:cNvSpPr txBox="1"/>
          <p:nvPr/>
        </p:nvSpPr>
        <p:spPr>
          <a:xfrm>
            <a:off x="772733" y="5304330"/>
            <a:ext cx="11011436" cy="1200329"/>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selecting and upload dataset and then click on ‘Open’ and ‘Upload Dataset’ button to load and complete training process and get below output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24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88642" y="579549"/>
            <a:ext cx="10560676" cy="4280458"/>
          </a:xfrm>
          <a:prstGeom prst="rect">
            <a:avLst/>
          </a:prstGeom>
        </p:spPr>
      </p:pic>
      <p:sp>
        <p:nvSpPr>
          <p:cNvPr id="4" name="TextBox 3"/>
          <p:cNvSpPr txBox="1"/>
          <p:nvPr/>
        </p:nvSpPr>
        <p:spPr>
          <a:xfrm>
            <a:off x="759853" y="5318974"/>
            <a:ext cx="10689465"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training is completed and then we got all dataset details and now click on ‘Logout’ link to get below screen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229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75763" y="619952"/>
            <a:ext cx="10534919" cy="4158110"/>
          </a:xfrm>
          <a:prstGeom prst="rect">
            <a:avLst/>
          </a:prstGeom>
        </p:spPr>
      </p:pic>
      <p:sp>
        <p:nvSpPr>
          <p:cNvPr id="4" name="TextBox 3"/>
          <p:cNvSpPr txBox="1"/>
          <p:nvPr/>
        </p:nvSpPr>
        <p:spPr>
          <a:xfrm>
            <a:off x="772732" y="5409126"/>
            <a:ext cx="964627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above screen click on ‘Cluster Prediction’ link to get below screen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1059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770379" y="735862"/>
            <a:ext cx="10511513" cy="4158110"/>
          </a:xfrm>
          <a:prstGeom prst="rect">
            <a:avLst/>
          </a:prstGeom>
        </p:spPr>
      </p:pic>
      <p:sp>
        <p:nvSpPr>
          <p:cNvPr id="4" name="TextBox 3"/>
          <p:cNvSpPr txBox="1"/>
          <p:nvPr/>
        </p:nvSpPr>
        <p:spPr>
          <a:xfrm>
            <a:off x="641590" y="5318975"/>
            <a:ext cx="10640302"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select state and district name and then enter details of crime and then press ‘Submit’ button to get below output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1538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940158"/>
            <a:ext cx="184731" cy="369332"/>
          </a:xfrm>
          <a:prstGeom prst="rect">
            <a:avLst/>
          </a:prstGeom>
          <a:noFill/>
        </p:spPr>
        <p:txBody>
          <a:bodyPr wrap="none" rtlCol="0">
            <a:spAutoFit/>
          </a:bodyPr>
          <a:lstStyle/>
          <a:p>
            <a:endParaRPr lang="en-IN" dirty="0"/>
          </a:p>
        </p:txBody>
      </p:sp>
      <p:pic>
        <p:nvPicPr>
          <p:cNvPr id="4" name="Picture 3"/>
          <p:cNvPicPr/>
          <p:nvPr/>
        </p:nvPicPr>
        <p:blipFill>
          <a:blip r:embed="rId2"/>
          <a:stretch>
            <a:fillRect/>
          </a:stretch>
        </p:blipFill>
        <p:spPr>
          <a:xfrm>
            <a:off x="965914" y="515155"/>
            <a:ext cx="10393251" cy="4198513"/>
          </a:xfrm>
          <a:prstGeom prst="rect">
            <a:avLst/>
          </a:prstGeom>
        </p:spPr>
      </p:pic>
      <p:sp>
        <p:nvSpPr>
          <p:cNvPr id="5" name="TextBox 4"/>
          <p:cNvSpPr txBox="1"/>
          <p:nvPr/>
        </p:nvSpPr>
        <p:spPr>
          <a:xfrm>
            <a:off x="862885" y="5215427"/>
            <a:ext cx="10496280"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in blue </a:t>
            </a:r>
            <a:r>
              <a:rPr lang="en-US" sz="2400" dirty="0" err="1">
                <a:latin typeface="Times New Roman" panose="02020603050405020304" pitchFamily="18" charset="0"/>
                <a:cs typeface="Times New Roman" panose="02020603050405020304" pitchFamily="18" charset="0"/>
              </a:rPr>
              <a:t>colour</a:t>
            </a:r>
            <a:r>
              <a:rPr lang="en-US" sz="2400" dirty="0">
                <a:latin typeface="Times New Roman" panose="02020603050405020304" pitchFamily="18" charset="0"/>
                <a:cs typeface="Times New Roman" panose="02020603050405020304" pitchFamily="18" charset="0"/>
              </a:rPr>
              <a:t> we got output as ‘</a:t>
            </a:r>
            <a:r>
              <a:rPr lang="en-US" sz="2400" dirty="0" err="1">
                <a:latin typeface="Times New Roman" panose="02020603050405020304" pitchFamily="18" charset="0"/>
                <a:cs typeface="Times New Roman" panose="02020603050405020304" pitchFamily="18" charset="0"/>
              </a:rPr>
              <a:t>Cuddapah</a:t>
            </a:r>
            <a:r>
              <a:rPr lang="en-US" sz="2400" dirty="0">
                <a:latin typeface="Times New Roman" panose="02020603050405020304" pitchFamily="18" charset="0"/>
                <a:cs typeface="Times New Roman" panose="02020603050405020304" pitchFamily="18" charset="0"/>
              </a:rPr>
              <a:t> is the Low Crime Area. and similarly we can test any other state. And now click on ‘Future Prediction’ link to get below screen</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02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759853" y="632830"/>
            <a:ext cx="10637949" cy="4312657"/>
          </a:xfrm>
          <a:prstGeom prst="rect">
            <a:avLst/>
          </a:prstGeom>
        </p:spPr>
      </p:pic>
      <p:sp>
        <p:nvSpPr>
          <p:cNvPr id="4" name="TextBox 3"/>
          <p:cNvSpPr txBox="1"/>
          <p:nvPr/>
        </p:nvSpPr>
        <p:spPr>
          <a:xfrm>
            <a:off x="682580" y="5370490"/>
            <a:ext cx="10650827"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I selected state, district and then select crime as ‘Murder’ and then press ‘Submit’ button to get below output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33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783258" y="684346"/>
            <a:ext cx="10627423" cy="4042200"/>
          </a:xfrm>
          <a:prstGeom prst="rect">
            <a:avLst/>
          </a:prstGeom>
        </p:spPr>
      </p:pic>
      <p:sp>
        <p:nvSpPr>
          <p:cNvPr id="4" name="TextBox 3"/>
          <p:cNvSpPr txBox="1"/>
          <p:nvPr/>
        </p:nvSpPr>
        <p:spPr>
          <a:xfrm>
            <a:off x="783257" y="5278572"/>
            <a:ext cx="10627423" cy="1200329"/>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future predicted Murders for Gujarat state and Ahmadabad district is 62 and similarly you can select option and get future prediction and now click on ‘Analysis’ link to get below screen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696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850005" y="579550"/>
            <a:ext cx="10470524" cy="4241822"/>
          </a:xfrm>
          <a:prstGeom prst="rect">
            <a:avLst/>
          </a:prstGeom>
        </p:spPr>
      </p:pic>
      <p:sp>
        <p:nvSpPr>
          <p:cNvPr id="4" name="TextBox 3"/>
          <p:cNvSpPr txBox="1"/>
          <p:nvPr/>
        </p:nvSpPr>
        <p:spPr>
          <a:xfrm>
            <a:off x="734096" y="5422005"/>
            <a:ext cx="10586433" cy="461665"/>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above screen select the type of analysis and press button to get below graphs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27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207818"/>
            <a:ext cx="11076709" cy="872837"/>
          </a:xfrm>
        </p:spPr>
        <p:txBody>
          <a:bodyPr>
            <a:normAutofit/>
          </a:bodyPr>
          <a:lstStyle/>
          <a:p>
            <a:r>
              <a:rPr lang="en-US" sz="4000" b="1" dirty="0">
                <a:latin typeface="Times New Roman" panose="02020603050405020304" pitchFamily="18" charset="0"/>
                <a:cs typeface="Times New Roman" panose="02020603050405020304" pitchFamily="18" charset="0"/>
              </a:rPr>
              <a:t>ABSTRACT:</a:t>
            </a:r>
            <a:endParaRPr lang="en-US" sz="4000" dirty="0"/>
          </a:p>
        </p:txBody>
      </p:sp>
      <p:sp>
        <p:nvSpPr>
          <p:cNvPr id="3" name="Content Placeholder 2"/>
          <p:cNvSpPr>
            <a:spLocks noGrp="1"/>
          </p:cNvSpPr>
          <p:nvPr>
            <p:ph idx="1"/>
          </p:nvPr>
        </p:nvSpPr>
        <p:spPr>
          <a:xfrm>
            <a:off x="401782" y="1080656"/>
            <a:ext cx="10952018" cy="5472544"/>
          </a:xfrm>
        </p:spPr>
        <p:txBody>
          <a:bodyPr>
            <a:noAutofit/>
          </a:bodyPr>
          <a:lstStyle/>
          <a:p>
            <a:pPr marL="285750" indent="-285750" algn="just">
              <a:lnSpc>
                <a:spcPct val="100000"/>
              </a:lnSpc>
            </a:pPr>
            <a:r>
              <a:rPr lang="en-US" sz="2400" dirty="0">
                <a:latin typeface="Times New Roman" panose="02020603050405020304" pitchFamily="18" charset="0"/>
                <a:cs typeface="Times New Roman" panose="02020603050405020304" pitchFamily="18" charset="0"/>
              </a:rPr>
              <a:t>In India, the crime rate is increasing each day. In the current situation, recent technological influence, effects of social media and modern approaches help the offenders to achieve their crimes. Both analysis and prediction of crime is a systematized method that classifies and examines the crime patterns. </a:t>
            </a:r>
            <a:endParaRPr lang="en-US" sz="2400" dirty="0">
              <a:latin typeface="Times New Roman" panose="02020603050405020304" pitchFamily="18" charset="0"/>
              <a:ea typeface="SimSun" panose="02010600030101010101" pitchFamily="2" charset="-122"/>
            </a:endParaRPr>
          </a:p>
          <a:p>
            <a:pPr marL="285750" indent="-285750" algn="just">
              <a:lnSpc>
                <a:spcPct val="100000"/>
              </a:lnSpc>
            </a:pPr>
            <a:r>
              <a:rPr lang="en-US" sz="2400" dirty="0">
                <a:latin typeface="Times New Roman" panose="02020603050405020304" pitchFamily="18" charset="0"/>
                <a:cs typeface="Times New Roman" panose="02020603050405020304" pitchFamily="18" charset="0"/>
              </a:rPr>
              <a:t>There exist various clustering algorithms for crime analysis and pattern prediction but they do not reveal all the requirements. Among these, K means clustering algorithm provides a better way for predicting the results.</a:t>
            </a:r>
            <a:endParaRPr lang="en-US" sz="2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00000"/>
              </a:lnSpc>
            </a:pPr>
            <a:r>
              <a:rPr lang="en-US" sz="2400" dirty="0">
                <a:latin typeface="Times New Roman" panose="02020603050405020304" pitchFamily="18" charset="0"/>
                <a:cs typeface="Times New Roman" panose="02020603050405020304" pitchFamily="18" charset="0"/>
              </a:rPr>
              <a:t>The proposed research work mainly focused on predicting the region with higher crime rates and age groups with more or less criminal tendencies. We propose an optimized K means clustering algorithm to lower the time complexity and improve efficiency in the result.</a:t>
            </a:r>
            <a:endParaRPr 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734096" y="631065"/>
            <a:ext cx="10547797" cy="5563673"/>
          </a:xfrm>
          <a:prstGeom prst="rect">
            <a:avLst/>
          </a:prstGeom>
        </p:spPr>
      </p:pic>
    </p:spTree>
    <p:extLst>
      <p:ext uri="{BB962C8B-B14F-4D97-AF65-F5344CB8AC3E}">
        <p14:creationId xmlns:p14="http://schemas.microsoft.com/office/powerpoint/2010/main" val="2638441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4" y="193965"/>
            <a:ext cx="11062855" cy="886690"/>
          </a:xfrm>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77980" y="1235006"/>
            <a:ext cx="10688782" cy="4916199"/>
          </a:xfrm>
        </p:spPr>
        <p:txBody>
          <a:bodyPr>
            <a:normAutofit/>
          </a:bodyPr>
          <a:lstStyle/>
          <a:p>
            <a:pPr algn="just">
              <a:lnSpc>
                <a:spcPct val="100000"/>
              </a:lnSpc>
            </a:pPr>
            <a:r>
              <a:rPr lang="en-US" sz="2400" dirty="0">
                <a:latin typeface="Times New Roman" panose="02020603050405020304" pitchFamily="18" charset="0"/>
                <a:cs typeface="Times New Roman" panose="02020603050405020304" pitchFamily="18" charset="0"/>
              </a:rPr>
              <a:t>The project focuses on crime analysis using a clustering algorithm applied to a crime dataset.</a:t>
            </a:r>
          </a:p>
          <a:p>
            <a:pPr algn="just">
              <a:lnSpc>
                <a:spcPct val="100000"/>
              </a:lnSpc>
            </a:pPr>
            <a:r>
              <a:rPr lang="en-US" sz="2400" dirty="0">
                <a:latin typeface="Times New Roman" panose="02020603050405020304" pitchFamily="18" charset="0"/>
                <a:cs typeface="Times New Roman" panose="02020603050405020304" pitchFamily="18" charset="0"/>
              </a:rPr>
              <a:t>Rapid Miner is the tool used for this analysis.</a:t>
            </a:r>
          </a:p>
          <a:p>
            <a:pPr algn="just">
              <a:lnSpc>
                <a:spcPct val="100000"/>
              </a:lnSpc>
            </a:pPr>
            <a:r>
              <a:rPr lang="en-US" sz="2400" dirty="0">
                <a:latin typeface="Times New Roman" panose="02020603050405020304" pitchFamily="18" charset="0"/>
                <a:cs typeface="Times New Roman" panose="02020603050405020304" pitchFamily="18" charset="0"/>
              </a:rPr>
              <a:t>A key finding is that homicide rates have been decreasing over this time period.</a:t>
            </a:r>
          </a:p>
          <a:p>
            <a:pPr algn="just">
              <a:lnSpc>
                <a:spcPct val="100000"/>
              </a:lnSpc>
            </a:pPr>
            <a:r>
              <a:rPr lang="en-US" sz="2400" dirty="0">
                <a:latin typeface="Times New Roman" panose="02020603050405020304" pitchFamily="18" charset="0"/>
                <a:cs typeface="Times New Roman" panose="02020603050405020304" pitchFamily="18" charset="0"/>
              </a:rPr>
              <a:t>The analysis facilitates easy identification of crime trends over the years.</a:t>
            </a:r>
          </a:p>
          <a:p>
            <a:pPr algn="just">
              <a:lnSpc>
                <a:spcPct val="100000"/>
              </a:lnSpc>
            </a:pPr>
            <a:r>
              <a:rPr lang="en-US" sz="2400" dirty="0">
                <a:latin typeface="Times New Roman" panose="02020603050405020304" pitchFamily="18" charset="0"/>
                <a:cs typeface="Times New Roman" panose="02020603050405020304" pitchFamily="18" charset="0"/>
              </a:rPr>
              <a:t>These insights can be utilized to design precautionary measures for the future.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141669"/>
            <a:ext cx="4527201"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FUTURE SCOPE</a:t>
            </a:r>
            <a:endParaRPr lang="en-IN" sz="4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86367" y="1319441"/>
            <a:ext cx="10831132" cy="5170646"/>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From  the  encouraging  results,  we  believe  that  crime  data mining has a promising future for increasing the effectiveness and  efficiency of  criminal  and  intelligence analysis.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Visual and  intuitive  criminal  and  intelligence  investigation techniques can  be developed for crime pattern. </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we have applied clustering technique of data mining for crime analysis we can also perform other techniques of data mining such as classification.</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Also  we  can  perform  analysis  on  various dataset such as enterprise survey dataset, poverty dataset, aid effectiveness dataset, etc.</a:t>
            </a:r>
            <a:endParaRPr lang="en-IN"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78005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335" y="193183"/>
            <a:ext cx="3978974"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REFERENCES</a:t>
            </a:r>
            <a:endParaRPr lang="en-IN" sz="4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83335" y="1365159"/>
            <a:ext cx="10934162" cy="600164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[1] De Bruin ,J.S.,Cocx,T.K,Kosters,W.A.,</a:t>
            </a:r>
            <a:r>
              <a:rPr lang="en-US" sz="2400" dirty="0" err="1">
                <a:latin typeface="Times New Roman" panose="02020603050405020304" pitchFamily="18" charset="0"/>
                <a:cs typeface="Times New Roman" panose="02020603050405020304" pitchFamily="18" charset="0"/>
              </a:rPr>
              <a:t>Laros,J.and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Kok,J.N</a:t>
            </a:r>
            <a:r>
              <a:rPr lang="en-US" sz="2400" dirty="0">
                <a:latin typeface="Times New Roman" panose="02020603050405020304" pitchFamily="18" charset="0"/>
                <a:cs typeface="Times New Roman" panose="02020603050405020304" pitchFamily="18" charset="0"/>
              </a:rPr>
              <a:t>(2006) Data mining  approaches  to  criminal </a:t>
            </a:r>
            <a:r>
              <a:rPr lang="en-US" sz="2400" dirty="0" err="1">
                <a:latin typeface="Times New Roman" panose="02020603050405020304" pitchFamily="18" charset="0"/>
                <a:cs typeface="Times New Roman" panose="02020603050405020304" pitchFamily="18" charset="0"/>
              </a:rPr>
              <a:t>carrer</a:t>
            </a:r>
            <a:r>
              <a:rPr lang="en-US" sz="2400" dirty="0">
                <a:latin typeface="Times New Roman" panose="02020603050405020304" pitchFamily="18" charset="0"/>
                <a:cs typeface="Times New Roman" panose="02020603050405020304" pitchFamily="18" charset="0"/>
              </a:rPr>
              <a:t> analysis ,”in Proceedings of the Sixth International Conference on Data Mining (ICDM”06) ,Pp. 171-177.</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[2] Manish  Gupta1*, B.Chandra1  and  M.  P.  Gupta1,2007 Crime Data Mining for Indian Police Information System.</a:t>
            </a:r>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Nazlena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Mohamad</a:t>
            </a:r>
            <a:r>
              <a:rPr lang="en-US" sz="2400" dirty="0">
                <a:latin typeface="Times New Roman" panose="02020603050405020304" pitchFamily="18" charset="0"/>
                <a:cs typeface="Times New Roman" panose="02020603050405020304" pitchFamily="18" charset="0"/>
              </a:rPr>
              <a:t>  Ali1,  </a:t>
            </a:r>
            <a:r>
              <a:rPr lang="en-US" sz="2400" dirty="0" err="1">
                <a:latin typeface="Times New Roman" panose="02020603050405020304" pitchFamily="18" charset="0"/>
                <a:cs typeface="Times New Roman" panose="02020603050405020304" pitchFamily="18" charset="0"/>
              </a:rPr>
              <a:t>Masnizah</a:t>
            </a:r>
            <a:r>
              <a:rPr lang="en-US" sz="2400" dirty="0">
                <a:latin typeface="Times New Roman" panose="02020603050405020304" pitchFamily="18" charset="0"/>
                <a:cs typeface="Times New Roman" panose="02020603050405020304" pitchFamily="18" charset="0"/>
              </a:rPr>
              <a:t>  Mohd2,  </a:t>
            </a:r>
            <a:r>
              <a:rPr lang="en-US" sz="2400" dirty="0" err="1">
                <a:latin typeface="Times New Roman" panose="02020603050405020304" pitchFamily="18" charset="0"/>
                <a:cs typeface="Times New Roman" panose="02020603050405020304" pitchFamily="18" charset="0"/>
              </a:rPr>
              <a:t>Hyowon</a:t>
            </a:r>
            <a:r>
              <a:rPr lang="en-US" sz="2400" dirty="0">
                <a:latin typeface="Times New Roman" panose="02020603050405020304" pitchFamily="18" charset="0"/>
                <a:cs typeface="Times New Roman" panose="02020603050405020304" pitchFamily="18" charset="0"/>
              </a:rPr>
              <a:t> Lee3,  Alan F.  Smeaton3, Fabio  Crestani4  and </a:t>
            </a:r>
            <a:r>
              <a:rPr lang="en-US" sz="2400" dirty="0" err="1">
                <a:latin typeface="Times New Roman" panose="02020603050405020304" pitchFamily="18" charset="0"/>
                <a:cs typeface="Times New Roman" panose="02020603050405020304" pitchFamily="18" charset="0"/>
              </a:rPr>
              <a:t>Shahrul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Azman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Mohd</a:t>
            </a:r>
            <a:r>
              <a:rPr lang="en-US" sz="2400" dirty="0">
                <a:latin typeface="Times New Roman" panose="02020603050405020304" pitchFamily="18" charset="0"/>
                <a:cs typeface="Times New Roman" panose="02020603050405020304" pitchFamily="18" charset="0"/>
              </a:rPr>
              <a:t> Noah2 ,2010 Visual Interactive Malaysia Crime News Retrieval System.</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 </a:t>
            </a:r>
            <a:r>
              <a:rPr lang="en-US" sz="2400" dirty="0" err="1">
                <a:latin typeface="Times New Roman" panose="02020603050405020304" pitchFamily="18" charset="0"/>
                <a:cs typeface="Times New Roman" panose="02020603050405020304" pitchFamily="18" charset="0"/>
              </a:rPr>
              <a:t>Sutapat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Thirprungsri</a:t>
            </a:r>
            <a:r>
              <a:rPr lang="en-US" sz="2400" dirty="0">
                <a:latin typeface="Times New Roman" panose="02020603050405020304" pitchFamily="18" charset="0"/>
                <a:cs typeface="Times New Roman" panose="02020603050405020304" pitchFamily="18" charset="0"/>
              </a:rPr>
              <a:t>  Rutgers  University  .USA  ,2011 Cluster  Analysis  of Anomaly  Detection  in  Accounting Data : An Audit Approach 1.</a:t>
            </a:r>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669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640" y="559587"/>
            <a:ext cx="10560676" cy="590931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[5] </a:t>
            </a:r>
            <a:r>
              <a:rPr lang="en-US" sz="2400" dirty="0" err="1">
                <a:latin typeface="Times New Roman" panose="02020603050405020304" pitchFamily="18" charset="0"/>
                <a:cs typeface="Times New Roman" panose="02020603050405020304" pitchFamily="18" charset="0"/>
              </a:rPr>
              <a:t>A.Malathi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Dr.S.Santhosh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Baboo</a:t>
            </a:r>
            <a:r>
              <a:rPr lang="en-US" sz="2400" dirty="0">
                <a:latin typeface="Times New Roman" panose="02020603050405020304" pitchFamily="18" charset="0"/>
                <a:cs typeface="Times New Roman" panose="02020603050405020304" pitchFamily="18" charset="0"/>
              </a:rPr>
              <a:t>.  D.G.  </a:t>
            </a:r>
            <a:r>
              <a:rPr lang="en-US" sz="2400" dirty="0" err="1">
                <a:latin typeface="Times New Roman" panose="02020603050405020304" pitchFamily="18" charset="0"/>
                <a:cs typeface="Times New Roman" panose="02020603050405020304" pitchFamily="18" charset="0"/>
              </a:rPr>
              <a:t>Vaishnav</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College,Chennai</a:t>
            </a:r>
            <a:r>
              <a:rPr lang="en-US" sz="2400" dirty="0">
                <a:latin typeface="Times New Roman" panose="02020603050405020304" pitchFamily="18" charset="0"/>
                <a:cs typeface="Times New Roman" panose="02020603050405020304" pitchFamily="18" charset="0"/>
              </a:rPr>
              <a:t>  ,2011  Algorithmic  Crime  Prediction Model  Based on the Analysis of Crime Clusters.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[6] </a:t>
            </a:r>
            <a:r>
              <a:rPr lang="en-US" sz="2400" dirty="0" err="1">
                <a:latin typeface="Times New Roman" panose="02020603050405020304" pitchFamily="18" charset="0"/>
                <a:cs typeface="Times New Roman" panose="02020603050405020304" pitchFamily="18" charset="0"/>
              </a:rPr>
              <a:t>Malathi.A</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Dr.S.Santhosh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Baboo</a:t>
            </a:r>
            <a:r>
              <a:rPr lang="en-US" sz="2400" dirty="0">
                <a:latin typeface="Times New Roman" panose="02020603050405020304" pitchFamily="18" charset="0"/>
                <a:cs typeface="Times New Roman" panose="02020603050405020304" pitchFamily="18" charset="0"/>
              </a:rPr>
              <a:t> 2 and </a:t>
            </a:r>
            <a:r>
              <a:rPr lang="en-US" sz="2400" dirty="0" err="1">
                <a:latin typeface="Times New Roman" panose="02020603050405020304" pitchFamily="18" charset="0"/>
                <a:cs typeface="Times New Roman" panose="02020603050405020304" pitchFamily="18" charset="0"/>
              </a:rPr>
              <a:t>Anbarasi</a:t>
            </a:r>
            <a:r>
              <a:rPr lang="en-US" sz="2400" dirty="0">
                <a:latin typeface="Times New Roman" panose="02020603050405020304" pitchFamily="18" charset="0"/>
                <a:cs typeface="Times New Roman" panose="02020603050405020304" pitchFamily="18" charset="0"/>
              </a:rPr>
              <a:t> . A 31 Assistant  professor  ,Department  of  Computer  Science ,</a:t>
            </a:r>
            <a:r>
              <a:rPr lang="en-US" sz="2400" dirty="0" err="1">
                <a:latin typeface="Times New Roman" panose="02020603050405020304" pitchFamily="18" charset="0"/>
                <a:cs typeface="Times New Roman" panose="02020603050405020304" pitchFamily="18" charset="0"/>
              </a:rPr>
              <a:t>Govt</a:t>
            </a:r>
            <a:r>
              <a:rPr lang="en-US" sz="2400" dirty="0">
                <a:latin typeface="Times New Roman" panose="02020603050405020304" pitchFamily="18" charset="0"/>
                <a:cs typeface="Times New Roman" panose="02020603050405020304" pitchFamily="18" charset="0"/>
              </a:rPr>
              <a:t>  Arts  College  ,Coimbatore  ,  India  .  2  Readers  , Department of Computer science , D.G. </a:t>
            </a:r>
            <a:r>
              <a:rPr lang="en-US" sz="2400" dirty="0" err="1">
                <a:latin typeface="Times New Roman" panose="02020603050405020304" pitchFamily="18" charset="0"/>
                <a:cs typeface="Times New Roman" panose="02020603050405020304" pitchFamily="18" charset="0"/>
              </a:rPr>
              <a:t>Vaishnav</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Collge</a:t>
            </a:r>
            <a:r>
              <a:rPr lang="en-US" sz="2400" dirty="0">
                <a:latin typeface="Times New Roman" panose="02020603050405020304" pitchFamily="18" charset="0"/>
                <a:cs typeface="Times New Roman" panose="02020603050405020304" pitchFamily="18" charset="0"/>
              </a:rPr>
              <a:t> ,Chennai , India, 2011 An intelligent Analysis of a city Crime Data Using Data Mining.</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[7] </a:t>
            </a:r>
            <a:r>
              <a:rPr lang="en-US" sz="2400" dirty="0" err="1">
                <a:latin typeface="Times New Roman" panose="02020603050405020304" pitchFamily="18" charset="0"/>
                <a:cs typeface="Times New Roman" panose="02020603050405020304" pitchFamily="18" charset="0"/>
              </a:rPr>
              <a:t>Malathi</a:t>
            </a:r>
            <a:r>
              <a:rPr lang="en-US" sz="2400" dirty="0">
                <a:latin typeface="Times New Roman" panose="02020603050405020304" pitchFamily="18" charset="0"/>
                <a:cs typeface="Times New Roman" panose="02020603050405020304" pitchFamily="18" charset="0"/>
              </a:rPr>
              <a:t>  ,  A; </a:t>
            </a:r>
            <a:r>
              <a:rPr lang="en-US" sz="2400" dirty="0" err="1">
                <a:latin typeface="Times New Roman" panose="02020603050405020304" pitchFamily="18" charset="0"/>
                <a:cs typeface="Times New Roman" panose="02020603050405020304" pitchFamily="18" charset="0"/>
              </a:rPr>
              <a:t>Santhosh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Baboo</a:t>
            </a:r>
            <a:r>
              <a:rPr lang="en-US" sz="2400" dirty="0">
                <a:latin typeface="Times New Roman" panose="02020603050405020304" pitchFamily="18" charset="0"/>
                <a:cs typeface="Times New Roman" panose="02020603050405020304" pitchFamily="18" charset="0"/>
              </a:rPr>
              <a:t>  , S,  2011  An  Enhanced Algorithm to Predict a Future Crime using Data Mining.</a:t>
            </a:r>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[8] </a:t>
            </a:r>
            <a:r>
              <a:rPr lang="en-US" sz="2400" dirty="0" err="1">
                <a:latin typeface="Times New Roman" panose="02020603050405020304" pitchFamily="18" charset="0"/>
                <a:cs typeface="Times New Roman" panose="02020603050405020304" pitchFamily="18" charset="0"/>
              </a:rPr>
              <a:t>Kadhim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B.Swadi</a:t>
            </a:r>
            <a:r>
              <a:rPr lang="en-US" sz="2400" dirty="0">
                <a:latin typeface="Times New Roman" panose="02020603050405020304" pitchFamily="18" charset="0"/>
                <a:cs typeface="Times New Roman" panose="02020603050405020304" pitchFamily="18" charset="0"/>
              </a:rPr>
              <a:t>  al-</a:t>
            </a:r>
            <a:r>
              <a:rPr lang="en-US" sz="2400" dirty="0" err="1">
                <a:latin typeface="Times New Roman" panose="02020603050405020304" pitchFamily="18" charset="0"/>
                <a:cs typeface="Times New Roman" panose="02020603050405020304" pitchFamily="18" charset="0"/>
              </a:rPr>
              <a:t>Janabi</a:t>
            </a:r>
            <a:r>
              <a:rPr lang="en-US" sz="2400" dirty="0">
                <a:latin typeface="Times New Roman" panose="02020603050405020304" pitchFamily="18" charset="0"/>
                <a:cs typeface="Times New Roman" panose="02020603050405020304" pitchFamily="18" charset="0"/>
              </a:rPr>
              <a:t>  .  Department  of  Computer Science . Faculty of Mathematics and Computer Science .University of </a:t>
            </a:r>
            <a:r>
              <a:rPr lang="en-US" sz="2400" dirty="0" err="1">
                <a:latin typeface="Times New Roman" panose="02020603050405020304" pitchFamily="18" charset="0"/>
                <a:cs typeface="Times New Roman" panose="02020603050405020304" pitchFamily="18" charset="0"/>
              </a:rPr>
              <a:t>Kufa</a:t>
            </a:r>
            <a:r>
              <a:rPr lang="en-US" sz="2400" dirty="0">
                <a:latin typeface="Times New Roman" panose="02020603050405020304" pitchFamily="18" charset="0"/>
                <a:cs typeface="Times New Roman" panose="02020603050405020304" pitchFamily="18" charset="0"/>
              </a:rPr>
              <a:t>/Iraq ,  2011 A Proposed Framework for  Analyzing Crime </a:t>
            </a:r>
            <a:r>
              <a:rPr lang="en-US" sz="2400" dirty="0" err="1">
                <a:latin typeface="Times New Roman" panose="02020603050405020304" pitchFamily="18" charset="0"/>
                <a:cs typeface="Times New Roman" panose="02020603050405020304" pitchFamily="18" charset="0"/>
              </a:rPr>
              <a:t>DataSet</a:t>
            </a:r>
            <a:r>
              <a:rPr lang="en-US" sz="2400" dirty="0">
                <a:latin typeface="Times New Roman" panose="02020603050405020304" pitchFamily="18" charset="0"/>
                <a:cs typeface="Times New Roman" panose="02020603050405020304" pitchFamily="18" charset="0"/>
              </a:rPr>
              <a:t>  using Decision  Tree and Simple K-means Mining Algorithms.</a:t>
            </a:r>
            <a:endParaRPr lang="en-IN" sz="24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047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609" y="270458"/>
            <a:ext cx="4027064"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GITHUB LINK</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775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145213" y="2770235"/>
            <a:ext cx="6030361" cy="861774"/>
          </a:xfrm>
          <a:prstGeom prst="rect">
            <a:avLst/>
          </a:prstGeom>
          <a:noFill/>
        </p:spPr>
        <p:txBody>
          <a:bodyPr wrap="square" rtlCol="0">
            <a:spAutoFit/>
          </a:bodyPr>
          <a:lstStyle/>
          <a:p>
            <a:r>
              <a:rPr lang="en-IN" sz="5000" b="1" dirty="0">
                <a:latin typeface="Times New Roman" panose="02020603050405020304" pitchFamily="18" charset="0"/>
                <a:cs typeface="Times New Roman" panose="02020603050405020304" pitchFamily="18" charset="0"/>
              </a:rPr>
              <a:t>THANK</a:t>
            </a:r>
            <a:r>
              <a:rPr lang="en-IN" sz="4800" b="1" dirty="0">
                <a:latin typeface="Times New Roman" panose="02020603050405020304" pitchFamily="18" charset="0"/>
                <a:cs typeface="Times New Roman" panose="02020603050405020304" pitchFamily="18" charset="0"/>
              </a:rPr>
              <a:t>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193964"/>
            <a:ext cx="11374581" cy="900545"/>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US" sz="4000" dirty="0"/>
          </a:p>
        </p:txBody>
      </p:sp>
      <p:sp>
        <p:nvSpPr>
          <p:cNvPr id="3" name="Content Placeholder 2"/>
          <p:cNvSpPr>
            <a:spLocks noGrp="1"/>
          </p:cNvSpPr>
          <p:nvPr>
            <p:ph idx="1"/>
          </p:nvPr>
        </p:nvSpPr>
        <p:spPr>
          <a:xfrm>
            <a:off x="387927" y="1080655"/>
            <a:ext cx="10965873" cy="5555672"/>
          </a:xfrm>
        </p:spPr>
        <p:txBody>
          <a:bodyPr>
            <a:noAutofit/>
          </a:bodyPr>
          <a:lstStyle/>
          <a:p>
            <a:pPr marL="285750" indent="-285750" algn="just">
              <a:lnSpc>
                <a:spcPct val="100000"/>
              </a:lnSpc>
              <a:spcBef>
                <a:spcPts val="0"/>
              </a:spcBef>
              <a:spcAft>
                <a:spcPts val="2000"/>
              </a:spcAft>
            </a:pPr>
            <a:r>
              <a:rPr lang="en-US" sz="2400" dirty="0">
                <a:latin typeface="Times New Roman" panose="02020603050405020304" pitchFamily="18" charset="0"/>
                <a:cs typeface="Times New Roman" panose="02020603050405020304" pitchFamily="18" charset="0"/>
              </a:rPr>
              <a:t>Criminals are becoming more technologically sophisticated, making it challenging for intelligence and law enforcement agencies to analyze the large volume of data involved in crime and terrorist activities.</a:t>
            </a:r>
          </a:p>
          <a:p>
            <a:pPr marL="285750" indent="-285750" algn="just">
              <a:lnSpc>
                <a:spcPct val="100000"/>
              </a:lnSpc>
              <a:spcBef>
                <a:spcPts val="0"/>
              </a:spcBef>
              <a:spcAft>
                <a:spcPts val="2000"/>
              </a:spcAft>
            </a:pPr>
            <a:r>
              <a:rPr lang="en-US" sz="2400" dirty="0">
                <a:latin typeface="Times New Roman" panose="02020603050405020304" pitchFamily="18" charset="0"/>
                <a:cs typeface="Times New Roman" panose="02020603050405020304" pitchFamily="18" charset="0"/>
              </a:rPr>
              <a:t>K-means clustering is a specific clustering technique that can be used to extract useful information from high-volume crime datasets and assist police in identifying and analyzing crime patterns to reduce further occurrences of similar incidents.</a:t>
            </a:r>
          </a:p>
          <a:p>
            <a:pPr marL="285750" indent="-285750" algn="just">
              <a:lnSpc>
                <a:spcPct val="100000"/>
              </a:lnSpc>
              <a:spcBef>
                <a:spcPts val="0"/>
              </a:spcBef>
              <a:spcAft>
                <a:spcPts val="2000"/>
              </a:spcAft>
            </a:pPr>
            <a:r>
              <a:rPr lang="en-US" sz="2400" dirty="0">
                <a:latin typeface="Times New Roman" panose="02020603050405020304" pitchFamily="18" charset="0"/>
                <a:cs typeface="Times New Roman" panose="02020603050405020304" pitchFamily="18" charset="0"/>
              </a:rPr>
              <a:t>k means  clustering is  done with  the help  of rapid  miner tool which is an open source statistical and data mining  package written in Java with flexible data mining support options.</a:t>
            </a:r>
          </a:p>
          <a:p>
            <a:pPr marL="285750" indent="-285750" algn="just">
              <a:lnSpc>
                <a:spcPct val="100000"/>
              </a:lnSpc>
              <a:spcBef>
                <a:spcPts val="0"/>
              </a:spcBef>
              <a:spcAft>
                <a:spcPts val="2000"/>
              </a:spcAft>
            </a:pPr>
            <a:r>
              <a:rPr lang="en-US" sz="2400" dirty="0">
                <a:latin typeface="Times New Roman" panose="02020603050405020304" pitchFamily="18" charset="0"/>
                <a:cs typeface="Times New Roman" panose="02020603050405020304" pitchFamily="18" charset="0"/>
              </a:rPr>
              <a:t>The knowledge gained from data mining approaches is useful and supports police forces in identifying and analyzing crime patterns.</a:t>
            </a:r>
            <a:endParaRPr lang="en-IN" sz="24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00000"/>
              </a:lnSpc>
              <a:spcBef>
                <a:spcPts val="0"/>
              </a:spcBef>
              <a:buNone/>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332508"/>
            <a:ext cx="11062856" cy="568037"/>
          </a:xfrm>
        </p:spPr>
        <p:txBody>
          <a:bodyPr>
            <a:normAutofit fontScale="90000"/>
          </a:bodyPr>
          <a:lstStyle/>
          <a:p>
            <a:r>
              <a:rPr lang="en-US" b="1" dirty="0">
                <a:latin typeface="Times New Roman" panose="02020603050405020304" pitchFamily="18" charset="0"/>
                <a:cs typeface="Times New Roman" panose="02020603050405020304" pitchFamily="18" charset="0"/>
              </a:rPr>
              <a:t>EXISTING SYSTEM:</a:t>
            </a:r>
            <a:endParaRPr lang="en-US" dirty="0"/>
          </a:p>
        </p:txBody>
      </p:sp>
      <p:sp>
        <p:nvSpPr>
          <p:cNvPr id="3" name="Content Placeholder 2"/>
          <p:cNvSpPr>
            <a:spLocks noGrp="1"/>
          </p:cNvSpPr>
          <p:nvPr>
            <p:ph idx="1"/>
          </p:nvPr>
        </p:nvSpPr>
        <p:spPr>
          <a:xfrm>
            <a:off x="374073" y="1260764"/>
            <a:ext cx="10979727" cy="5264727"/>
          </a:xfrm>
        </p:spPr>
        <p:txBody>
          <a:bodyPr>
            <a:normAutofit/>
          </a:bodyPr>
          <a:lstStyle/>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Crime analysis tool is developed using various distinct data mining methods. It supports the police officers for investigating crimes.</a:t>
            </a:r>
          </a:p>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Implementing a clustering algorithm on crime datasets enables analysis of crimes. It makes identification and analysis of various criminality trends over the years through their conclusion. </a:t>
            </a:r>
          </a:p>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The random initial starting points produced by K-means which gives results in the form of cluster that helps in reaching the local optima. So to overcome this problem, the partitioned data along with the data axis with the highest variance for assigning the initial </a:t>
            </a:r>
            <a:r>
              <a:rPr lang="en-US" sz="2400" dirty="0" err="1">
                <a:latin typeface="Times New Roman" panose="02020603050405020304" pitchFamily="18" charset="0"/>
                <a:cs typeface="Times New Roman" panose="02020603050405020304" pitchFamily="18" charset="0"/>
              </a:rPr>
              <a:t>centroid</a:t>
            </a:r>
            <a:r>
              <a:rPr lang="en-US" sz="2400" dirty="0">
                <a:latin typeface="Times New Roman" panose="02020603050405020304" pitchFamily="18" charset="0"/>
                <a:cs typeface="Times New Roman" panose="02020603050405020304" pitchFamily="18" charset="0"/>
              </a:rPr>
              <a:t> for K-Means clustering was applied.</a:t>
            </a:r>
          </a:p>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So it is observed that the proposed technique uses a lesser number of iteration thereby reducing the clustering time. </a:t>
            </a:r>
            <a:endParaRPr lang="en-IN" sz="2400" dirty="0">
              <a:latin typeface="Times New Roman" panose="02020603050405020304" pitchFamily="18" charset="0"/>
              <a:cs typeface="Times New Roman" panose="02020603050405020304" pitchFamily="18" charset="0"/>
            </a:endParaRPr>
          </a:p>
          <a:p>
            <a:pPr>
              <a:lnSpc>
                <a:spcPct val="100000"/>
              </a:lnSpc>
            </a:pP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180109"/>
            <a:ext cx="11568545" cy="900546"/>
          </a:xfrm>
        </p:spPr>
        <p:txBody>
          <a:bodyPr>
            <a:normAutofit/>
          </a:bodyPr>
          <a:lstStyle/>
          <a:p>
            <a:r>
              <a:rPr lang="en-US" sz="4000" b="1" dirty="0">
                <a:latin typeface="Times New Roman" panose="02020603050405020304" pitchFamily="18" charset="0"/>
                <a:cs typeface="Times New Roman" panose="02020603050405020304" pitchFamily="18" charset="0"/>
                <a:sym typeface="+mn-ea"/>
              </a:rPr>
              <a:t>DISADVANTAGES OF EXISTING SYSTEM: </a:t>
            </a:r>
            <a:endParaRPr lang="en-US" sz="4000" dirty="0"/>
          </a:p>
        </p:txBody>
      </p:sp>
      <p:sp>
        <p:nvSpPr>
          <p:cNvPr id="3" name="Content Placeholder 2"/>
          <p:cNvSpPr>
            <a:spLocks noGrp="1"/>
          </p:cNvSpPr>
          <p:nvPr>
            <p:ph idx="1"/>
          </p:nvPr>
        </p:nvSpPr>
        <p:spPr>
          <a:xfrm>
            <a:off x="334851" y="1080655"/>
            <a:ext cx="11057587" cy="4888490"/>
          </a:xfrm>
        </p:spPr>
        <p:txBody>
          <a:bodyPr>
            <a:normAutofit/>
          </a:bodyPr>
          <a:lstStyle/>
          <a:p>
            <a:pPr marL="342900" indent="-342900" algn="just">
              <a:lnSpc>
                <a:spcPct val="150000"/>
              </a:lnSpc>
            </a:pPr>
            <a:r>
              <a:rPr lang="en-US" sz="2400" dirty="0">
                <a:latin typeface="Times New Roman" panose="02020603050405020304" pitchFamily="18" charset="0"/>
                <a:cs typeface="Times New Roman" panose="02020603050405020304" pitchFamily="18" charset="0"/>
              </a:rPr>
              <a:t>Less Accuracy</a:t>
            </a:r>
          </a:p>
          <a:p>
            <a:pPr marL="342900" indent="-342900" algn="just">
              <a:lnSpc>
                <a:spcPct val="150000"/>
              </a:lnSpc>
            </a:pPr>
            <a:r>
              <a:rPr lang="en-US" sz="2400" dirty="0">
                <a:latin typeface="Times New Roman" panose="02020603050405020304" pitchFamily="18" charset="0"/>
                <a:cs typeface="Times New Roman" panose="02020603050405020304" pitchFamily="18" charset="0"/>
              </a:rPr>
              <a:t>Low Efficiency</a:t>
            </a:r>
            <a:endParaRPr lang="en-US" sz="2400" b="1" dirty="0">
              <a:latin typeface="Times New Roman" panose="02020603050405020304" pitchFamily="18" charset="0"/>
              <a:cs typeface="Times New Roman" panose="02020603050405020304" pitchFamily="18" charset="0"/>
            </a:endParaRPr>
          </a:p>
          <a:p>
            <a:pPr marL="342900" indent="-342900" algn="just">
              <a:lnSpc>
                <a:spcPct val="150000"/>
              </a:lnSpc>
            </a:pPr>
            <a:r>
              <a:rPr lang="en-IN" sz="2400" dirty="0">
                <a:latin typeface="Times New Roman" panose="02020603050405020304" pitchFamily="18" charset="0"/>
                <a:cs typeface="Times New Roman" panose="02020603050405020304" pitchFamily="18" charset="0"/>
              </a:rPr>
              <a:t>Dependency on Historical Data</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pPr>
            <a:r>
              <a:rPr lang="en-IN" sz="2400" dirty="0">
                <a:latin typeface="Times New Roman" panose="02020603050405020304" pitchFamily="18" charset="0"/>
                <a:cs typeface="Times New Roman" panose="02020603050405020304" pitchFamily="18" charset="0"/>
              </a:rPr>
              <a:t>User Input Errors</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pPr>
            <a:r>
              <a:rPr lang="en-US" sz="2400" dirty="0">
                <a:latin typeface="Times New Roman" panose="02020603050405020304" pitchFamily="18" charset="0"/>
                <a:cs typeface="Times New Roman" panose="02020603050405020304" pitchFamily="18" charset="0"/>
              </a:rPr>
              <a:t>Limited Scope of Crime Types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166256"/>
            <a:ext cx="10543309" cy="928254"/>
          </a:xfrm>
        </p:spPr>
        <p:txBody>
          <a:bodyPr>
            <a:normAutofit/>
          </a:bodyPr>
          <a:lstStyle/>
          <a:p>
            <a:r>
              <a:rPr lang="en-US" sz="4000" b="1" dirty="0">
                <a:latin typeface="Times New Roman" panose="02020603050405020304" pitchFamily="18" charset="0"/>
                <a:cs typeface="Times New Roman" panose="02020603050405020304" pitchFamily="18" charset="0"/>
              </a:rPr>
              <a:t>PROPOSED SYSTEM:</a:t>
            </a:r>
            <a:endParaRPr lang="en-US" sz="4000" dirty="0"/>
          </a:p>
        </p:txBody>
      </p:sp>
      <p:sp>
        <p:nvSpPr>
          <p:cNvPr id="3" name="Content Placeholder 2"/>
          <p:cNvSpPr>
            <a:spLocks noGrp="1"/>
          </p:cNvSpPr>
          <p:nvPr>
            <p:ph idx="1"/>
          </p:nvPr>
        </p:nvSpPr>
        <p:spPr>
          <a:xfrm>
            <a:off x="360218" y="1288473"/>
            <a:ext cx="10993582" cy="4888490"/>
          </a:xfrm>
        </p:spPr>
        <p:txBody>
          <a:bodyPr>
            <a:normAutofit/>
          </a:bodyPr>
          <a:lstStyle/>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We are working on </a:t>
            </a:r>
            <a:r>
              <a:rPr lang="en-US" sz="2400" dirty="0" err="1">
                <a:latin typeface="Times New Roman" panose="02020603050405020304" pitchFamily="18" charset="0"/>
                <a:cs typeface="Times New Roman" panose="02020603050405020304" pitchFamily="18" charset="0"/>
              </a:rPr>
              <a:t>Spyder</a:t>
            </a:r>
            <a:r>
              <a:rPr lang="en-US" sz="2400" dirty="0">
                <a:latin typeface="Times New Roman" panose="02020603050405020304" pitchFamily="18" charset="0"/>
                <a:cs typeface="Times New Roman" panose="02020603050405020304" pitchFamily="18" charset="0"/>
              </a:rPr>
              <a:t> for implementation. Here we use a </a:t>
            </a:r>
            <a:r>
              <a:rPr lang="en-US" sz="2400" dirty="0" err="1">
                <a:latin typeface="Times New Roman" panose="02020603050405020304" pitchFamily="18" charset="0"/>
                <a:cs typeface="Times New Roman" panose="02020603050405020304" pitchFamily="18" charset="0"/>
              </a:rPr>
              <a:t>Spyder</a:t>
            </a:r>
            <a:r>
              <a:rPr lang="en-US" sz="2400" dirty="0">
                <a:latin typeface="Times New Roman" panose="02020603050405020304" pitchFamily="18" charset="0"/>
                <a:cs typeface="Times New Roman" panose="02020603050405020304" pitchFamily="18" charset="0"/>
              </a:rPr>
              <a:t> 3.7 version. </a:t>
            </a:r>
            <a:r>
              <a:rPr lang="en-US" sz="2400" dirty="0" err="1">
                <a:latin typeface="Times New Roman" panose="02020603050405020304" pitchFamily="18" charset="0"/>
                <a:cs typeface="Times New Roman" panose="02020603050405020304" pitchFamily="18" charset="0"/>
              </a:rPr>
              <a:t>Spyder</a:t>
            </a:r>
            <a:r>
              <a:rPr lang="en-US" sz="2400" dirty="0">
                <a:latin typeface="Times New Roman" panose="02020603050405020304" pitchFamily="18" charset="0"/>
                <a:cs typeface="Times New Roman" panose="02020603050405020304" pitchFamily="18" charset="0"/>
              </a:rPr>
              <a:t> is an integrated development environment for systematic programming in Python. Here we implemented different packages like </a:t>
            </a:r>
            <a:r>
              <a:rPr lang="en-US" sz="2400" dirty="0" err="1">
                <a:latin typeface="Times New Roman" panose="02020603050405020304" pitchFamily="18" charset="0"/>
                <a:cs typeface="Times New Roman" panose="02020603050405020304" pitchFamily="18" charset="0"/>
              </a:rPr>
              <a:t>matplotlib,numpy,sklearn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pandas,etc</a:t>
            </a:r>
            <a:r>
              <a:rPr lang="en-US" sz="2400" dirty="0">
                <a:latin typeface="Times New Roman" panose="02020603050405020304" pitchFamily="18" charset="0"/>
                <a:cs typeface="Times New Roman" panose="02020603050405020304" pitchFamily="18" charset="0"/>
              </a:rPr>
              <a:t>. </a:t>
            </a:r>
          </a:p>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Which helps to plot elbow graph and data frame table using a K-means clustering algorithm? Dataset is collected from </a:t>
            </a:r>
            <a:r>
              <a:rPr lang="en-US" sz="2400" dirty="0" err="1">
                <a:latin typeface="Times New Roman" panose="02020603050405020304" pitchFamily="18" charset="0"/>
                <a:cs typeface="Times New Roman" panose="02020603050405020304" pitchFamily="18" charset="0"/>
              </a:rPr>
              <a:t>Kaggle</a:t>
            </a:r>
            <a:r>
              <a:rPr lang="en-US" sz="2400" dirty="0">
                <a:latin typeface="Times New Roman" panose="02020603050405020304" pitchFamily="18" charset="0"/>
                <a:cs typeface="Times New Roman" panose="02020603050405020304" pitchFamily="18" charset="0"/>
              </a:rPr>
              <a:t> datasets and import datasets into </a:t>
            </a:r>
            <a:r>
              <a:rPr lang="en-US" sz="2400" dirty="0" err="1">
                <a:latin typeface="Times New Roman" panose="02020603050405020304" pitchFamily="18" charset="0"/>
                <a:cs typeface="Times New Roman" panose="02020603050405020304" pitchFamily="18" charset="0"/>
              </a:rPr>
              <a:t>Spyder</a:t>
            </a:r>
            <a:r>
              <a:rPr lang="en-US" sz="2400" dirty="0">
                <a:latin typeface="Times New Roman" panose="02020603050405020304" pitchFamily="18" charset="0"/>
                <a:cs typeface="Times New Roman" panose="02020603050405020304" pitchFamily="18" charset="0"/>
              </a:rPr>
              <a:t> in CSV format.</a:t>
            </a:r>
          </a:p>
          <a:p>
            <a:pPr marL="285750" indent="-285750" algn="just">
              <a:lnSpc>
                <a:spcPct val="100000"/>
              </a:lnSpc>
              <a:spcAft>
                <a:spcPts val="1000"/>
              </a:spcAft>
            </a:pPr>
            <a:r>
              <a:rPr lang="en-US" sz="2400" dirty="0">
                <a:latin typeface="Times New Roman" panose="02020603050405020304" pitchFamily="18" charset="0"/>
                <a:cs typeface="Times New Roman" panose="02020603050405020304" pitchFamily="18" charset="0"/>
              </a:rPr>
              <a:t>We perform normalization for finding the accurate number of clusters (k) using the elbow method. The elbow method performs k- means clustering on the obtained dataset for a range of values of k (2-15) and calculates the SSE.</a:t>
            </a:r>
            <a:endParaRPr lang="en-IN"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365125"/>
            <a:ext cx="11076709" cy="1103457"/>
          </a:xfrm>
        </p:spPr>
        <p:txBody>
          <a:bodyPr>
            <a:normAutofit fontScale="90000"/>
          </a:bodyPr>
          <a:lstStyle/>
          <a:p>
            <a:r>
              <a:rPr lang="en-US" b="1" dirty="0">
                <a:latin typeface="Times New Roman" panose="02020603050405020304" pitchFamily="18" charset="0"/>
                <a:cs typeface="Times New Roman" panose="02020603050405020304" pitchFamily="18" charset="0"/>
              </a:rPr>
              <a:t>ADVANTAGES OF PROPOSED SYSTEM:</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0219" y="1302327"/>
            <a:ext cx="10993582" cy="4874636"/>
          </a:xfrm>
        </p:spPr>
        <p:txBody>
          <a:bodyPr/>
          <a:lstStyle/>
          <a:p>
            <a:pPr marL="285750" lvl="0" indent="-285750">
              <a:lnSpc>
                <a:spcPct val="150000"/>
              </a:lnSpc>
              <a:defRPr/>
            </a:pPr>
            <a:r>
              <a:rPr lang="en-US" sz="2400" dirty="0">
                <a:latin typeface="Times New Roman" panose="02020603050405020304" pitchFamily="18" charset="0"/>
                <a:cs typeface="Times New Roman" panose="02020603050405020304" pitchFamily="18" charset="0"/>
              </a:rPr>
              <a:t>High Accuracy</a:t>
            </a:r>
          </a:p>
          <a:p>
            <a:pPr marL="285750" lvl="0" indent="-285750">
              <a:lnSpc>
                <a:spcPct val="150000"/>
              </a:lnSpc>
              <a:defRPr/>
            </a:pPr>
            <a:r>
              <a:rPr lang="en-US" sz="2400" dirty="0">
                <a:latin typeface="Times New Roman" panose="02020603050405020304" pitchFamily="18" charset="0"/>
                <a:cs typeface="Times New Roman" panose="02020603050405020304" pitchFamily="18" charset="0"/>
              </a:rPr>
              <a:t>High Efficiency</a:t>
            </a:r>
          </a:p>
          <a:p>
            <a:pPr marL="285750" lvl="0" indent="-285750">
              <a:lnSpc>
                <a:spcPct val="150000"/>
              </a:lnSpc>
              <a:defRPr/>
            </a:pPr>
            <a:r>
              <a:rPr lang="en-IN" sz="2400" dirty="0">
                <a:latin typeface="Times New Roman" panose="02020603050405020304" pitchFamily="18" charset="0"/>
                <a:cs typeface="Times New Roman" panose="02020603050405020304" pitchFamily="18" charset="0"/>
              </a:rPr>
              <a:t>Historical Data Management</a:t>
            </a:r>
          </a:p>
          <a:p>
            <a:pPr marL="285750" lvl="0" indent="-285750">
              <a:lnSpc>
                <a:spcPct val="150000"/>
              </a:lnSpc>
              <a:defRPr/>
            </a:pPr>
            <a:r>
              <a:rPr lang="en-IN" sz="2400" dirty="0">
                <a:latin typeface="Times New Roman" panose="02020603050405020304" pitchFamily="18" charset="0"/>
                <a:cs typeface="Times New Roman" panose="02020603050405020304" pitchFamily="18" charset="0"/>
              </a:rPr>
              <a:t>User-Friendly Interface</a:t>
            </a:r>
          </a:p>
          <a:p>
            <a:pPr marL="285750" lvl="0" indent="-285750">
              <a:lnSpc>
                <a:spcPct val="150000"/>
              </a:lnSpc>
              <a:defRPr/>
            </a:pPr>
            <a:r>
              <a:rPr lang="en-IN" sz="2400" dirty="0">
                <a:latin typeface="Times New Roman" panose="02020603050405020304" pitchFamily="18" charset="0"/>
                <a:cs typeface="Times New Roman" panose="02020603050405020304" pitchFamily="18" charset="0"/>
              </a:rPr>
              <a:t>Identification of Crime Patterns</a:t>
            </a:r>
            <a:endParaRPr lang="en-US" sz="2400" dirty="0">
              <a:latin typeface="Times New Roman" panose="02020603050405020304" pitchFamily="18" charset="0"/>
              <a:cs typeface="Times New Roman" panose="02020603050405020304" pitchFamily="18" charset="0"/>
            </a:endParaRPr>
          </a:p>
          <a:p>
            <a:pPr>
              <a:lnSpc>
                <a:spcPct val="150000"/>
              </a:lnSpc>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3905</Words>
  <Application>Microsoft Office PowerPoint</Application>
  <PresentationFormat>Widescreen</PresentationFormat>
  <Paragraphs>317</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Office Theme</vt:lpstr>
      <vt:lpstr>PowerPoint Presentation</vt:lpstr>
      <vt:lpstr>  CONTENTS:</vt:lpstr>
      <vt:lpstr>PowerPoint Presentation</vt:lpstr>
      <vt:lpstr>ABSTRACT:</vt:lpstr>
      <vt:lpstr>INTRODUCTION:</vt:lpstr>
      <vt:lpstr>EXISTING SYSTEM:</vt:lpstr>
      <vt:lpstr>DISADVANTAGES OF EXISTING SYSTEM: </vt:lpstr>
      <vt:lpstr>PROPOSED SYSTEM:</vt:lpstr>
      <vt:lpstr>ADVANTAGES OF PROPOSED SYSTEM: </vt:lpstr>
      <vt:lpstr>SYSTEM REQUIRMENTS</vt:lpstr>
      <vt:lpstr>SOFTWARE REQUIREMENTS:</vt:lpstr>
      <vt:lpstr>NOVELTY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sirichandanakatkam@gmail.com</dc:creator>
  <cp:lastModifiedBy>SILIVERU MAHENDAR</cp:lastModifiedBy>
  <cp:revision>102</cp:revision>
  <dcterms:created xsi:type="dcterms:W3CDTF">2023-03-23T17:12:00Z</dcterms:created>
  <dcterms:modified xsi:type="dcterms:W3CDTF">2024-10-23T07:54:59Z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CFCCC1D05145414498B2AD5D4F1AC8E6_12</vt:lpwstr>
  </property>
  <property fmtid="{D5CDD505-2E9C-101B-9397-08002B2CF9AE}" pid="3" name="KSOProductBuildVer">
    <vt:lpwstr>1033-12.2.0.13472</vt:lpwstr>
  </property>
</Properties>
</file>